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9" d="100"/>
          <a:sy n="99" d="100"/>
        </p:scale>
        <p:origin x="-113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4DA344-B74A-44B8-A72B-59C85FA8AFA8}" type="datetimeFigureOut">
              <a:rPr lang="en-US" smtClean="0"/>
              <a:pPr/>
              <a:t>9/9/2012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4F2DDD-A3F2-4539-8EDA-A8B9C8C92B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087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mbr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FF7EBC9-E73E-449D-A4B5-C36073ABACFF}" type="slidenum">
              <a:rPr 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mbr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6558D26-24B9-4AA9-AA10-54B1429AF3D4}" type="slidenum">
              <a:rPr 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mbr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7FBBAC2-E69E-4BB6-A993-ADC865CF7088}" type="slidenum">
              <a:rPr 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mbr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29E3822-ABA8-4EDF-AFDE-61724324DF8B}" type="slidenum">
              <a:rPr 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mbr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FF08C76-36C9-44B9-8151-E045C8099F7D}" type="slidenum">
              <a:rPr 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mbr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416CF5E-0F76-445C-9E8F-FC58BFF46EB3}" type="slidenum">
              <a:rPr 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mbr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B93EDC7-B9CB-486A-9E5D-D7AD1CE81A49}" type="slidenum">
              <a:rPr 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mtClean="0"/>
              <a:t>italic</a:t>
            </a:r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mbr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320192F-CB00-4430-8C64-26100B753013}" type="slidenum">
              <a:rPr 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mbr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86550E9-3531-442C-AA09-DE04B9DC7564}" type="slidenum">
              <a:rPr 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mbr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4A674FA-07D0-49A2-8A5E-04D4170C4959}" type="slidenum">
              <a:rPr lang="en-US">
                <a:latin typeface="Calibri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9/9/2012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 sz="1400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9/9/2012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9/9/2012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9/9/2012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9/9/2012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9/9/2012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9/9/2012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9/9/2012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9/9/2012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9/9/2012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9/9/2012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fld id="{564CF2E0-CCC4-4E1E-9902-C3C36AB3FDA4}" type="datetimeFigureOut">
              <a:rPr lang="en-US" smtClean="0"/>
              <a:pPr algn="r" eaLnBrk="1" latinLnBrk="0" hangingPunct="1"/>
              <a:t>9/9/2012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1" latinLnBrk="0" hangingPunct="1"/>
            <a:fld id="{6F42FDE4-A7DD-41A7-A0A6-9B649FB43336}" type="slidenum">
              <a:rPr kumimoji="0" lang="en-US" smtClean="0"/>
              <a:pPr algn="ctr" eaLnBrk="1" latinLnBrk="0" hangingPunct="1"/>
              <a:t>‹#›</a:t>
            </a:fld>
            <a:endParaRPr kumimoji="0" lang="en-US" sz="1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9.w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0.w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Ross </a:t>
            </a:r>
            <a:r>
              <a:rPr lang="en-US" dirty="0" err="1" smtClean="0"/>
              <a:t>Maciejewski</a:t>
            </a:r>
            <a:endParaRPr lang="en-US" dirty="0" smtClean="0"/>
          </a:p>
          <a:p>
            <a:r>
              <a:rPr lang="en-US" dirty="0" smtClean="0"/>
              <a:t>rmacieje@asu.edu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CSE 470/598</a:t>
            </a:r>
            <a:br>
              <a:rPr lang="en-US" dirty="0" smtClean="0"/>
            </a:br>
            <a:r>
              <a:rPr lang="en-US" dirty="0" smtClean="0"/>
              <a:t>Transformations2</a:t>
            </a:r>
            <a:endParaRPr lang="en-US" dirty="0"/>
          </a:p>
        </p:txBody>
      </p:sp>
      <p:pic>
        <p:nvPicPr>
          <p:cNvPr id="4" name="Picture 7" descr="ASU Logo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5486400"/>
            <a:ext cx="338455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C:\Users\cadlabadmin\Desktop\tumblr_lp2so4aYv71r0cv6do1_500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919662"/>
            <a:ext cx="2787651" cy="20907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 noRot="1" noChangeAspect="1" noMove="1" noResize="1" noEditPoints="1" noAdjustHandles="1" noChangeArrowheads="1" noChangeShapeType="1" noTextEdit="1"/>
          </p:cNvSpPr>
          <p:nvPr>
            <p:ph sz="quarter" idx="1"/>
          </p:nvPr>
        </p:nvSpPr>
        <p:spPr>
          <a:blipFill rotWithShape="1">
            <a:blip r:embed="rId2"/>
            <a:stretch>
              <a:fillRect l="-444" t="-1779" r="-2667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184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Matrix Inverse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Is to think of an inverse as an “undo”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For example, if A scales by a factor of 2 and rotates 135 degrees, then A</a:t>
            </a:r>
            <a:r>
              <a:rPr lang="en-US" baseline="30000" dirty="0" smtClean="0"/>
              <a:t>-1</a:t>
            </a:r>
            <a:r>
              <a:rPr lang="en-US" dirty="0" smtClean="0"/>
              <a:t> will rotate by -135 degrees and scale by 0.5</a:t>
            </a:r>
          </a:p>
          <a:p>
            <a:pPr marL="0" indent="0" fontAlgn="auto">
              <a:spcAft>
                <a:spcPts val="0"/>
              </a:spcAft>
              <a:buFont typeface="Wingdings 3"/>
              <a:buNone/>
              <a:defRPr/>
            </a:pPr>
            <a:endParaRPr lang="en-US" dirty="0" smtClean="0"/>
          </a:p>
        </p:txBody>
      </p:sp>
      <p:sp>
        <p:nvSpPr>
          <p:cNvPr id="1945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One Way To Think About Inverses…</a:t>
            </a:r>
          </a:p>
        </p:txBody>
      </p:sp>
      <p:grpSp>
        <p:nvGrpSpPr>
          <p:cNvPr id="19460" name="Group 5"/>
          <p:cNvGrpSpPr>
            <a:grpSpLocks/>
          </p:cNvGrpSpPr>
          <p:nvPr/>
        </p:nvGrpSpPr>
        <p:grpSpPr bwMode="auto">
          <a:xfrm>
            <a:off x="1524000" y="3787775"/>
            <a:ext cx="1371600" cy="1555750"/>
            <a:chOff x="432" y="2928"/>
            <a:chExt cx="864" cy="980"/>
          </a:xfrm>
        </p:grpSpPr>
        <p:grpSp>
          <p:nvGrpSpPr>
            <p:cNvPr id="19478" name="Group 6"/>
            <p:cNvGrpSpPr>
              <a:grpSpLocks/>
            </p:cNvGrpSpPr>
            <p:nvPr/>
          </p:nvGrpSpPr>
          <p:grpSpPr bwMode="auto">
            <a:xfrm>
              <a:off x="432" y="2928"/>
              <a:ext cx="768" cy="768"/>
              <a:chOff x="432" y="2928"/>
              <a:chExt cx="768" cy="768"/>
            </a:xfrm>
          </p:grpSpPr>
          <p:grpSp>
            <p:nvGrpSpPr>
              <p:cNvPr id="19480" name="Group 7"/>
              <p:cNvGrpSpPr>
                <a:grpSpLocks/>
              </p:cNvGrpSpPr>
              <p:nvPr/>
            </p:nvGrpSpPr>
            <p:grpSpPr bwMode="auto">
              <a:xfrm>
                <a:off x="432" y="2928"/>
                <a:ext cx="768" cy="768"/>
                <a:chOff x="432" y="2928"/>
                <a:chExt cx="768" cy="768"/>
              </a:xfrm>
            </p:grpSpPr>
            <p:sp>
              <p:nvSpPr>
                <p:cNvPr id="19482" name="Line 8"/>
                <p:cNvSpPr>
                  <a:spLocks noChangeShapeType="1"/>
                </p:cNvSpPr>
                <p:nvPr/>
              </p:nvSpPr>
              <p:spPr bwMode="auto">
                <a:xfrm>
                  <a:off x="816" y="2928"/>
                  <a:ext cx="0" cy="7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483" name="Line 9"/>
                <p:cNvSpPr>
                  <a:spLocks noChangeShapeType="1"/>
                </p:cNvSpPr>
                <p:nvPr/>
              </p:nvSpPr>
              <p:spPr bwMode="auto">
                <a:xfrm>
                  <a:off x="432" y="3312"/>
                  <a:ext cx="76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19481" name="Rectangle 10"/>
              <p:cNvSpPr>
                <a:spLocks noChangeArrowheads="1"/>
              </p:cNvSpPr>
              <p:nvPr/>
            </p:nvSpPr>
            <p:spPr bwMode="auto">
              <a:xfrm>
                <a:off x="672" y="3264"/>
                <a:ext cx="288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479" name="Text Box 11"/>
            <p:cNvSpPr txBox="1">
              <a:spLocks noChangeArrowheads="1"/>
            </p:cNvSpPr>
            <p:nvPr/>
          </p:nvSpPr>
          <p:spPr bwMode="gray">
            <a:xfrm>
              <a:off x="480" y="3696"/>
              <a:ext cx="816" cy="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mbria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9pPr>
            </a:lstStyle>
            <a:p>
              <a:r>
                <a:rPr lang="en-US" sz="1600">
                  <a:latin typeface="Times New Roman" pitchFamily="18" charset="0"/>
                </a:rPr>
                <a:t>Rectangle(B)</a:t>
              </a:r>
            </a:p>
          </p:txBody>
        </p:sp>
      </p:grpSp>
      <p:grpSp>
        <p:nvGrpSpPr>
          <p:cNvPr id="19461" name="Group 14"/>
          <p:cNvGrpSpPr>
            <a:grpSpLocks/>
          </p:cNvGrpSpPr>
          <p:nvPr/>
        </p:nvGrpSpPr>
        <p:grpSpPr bwMode="auto">
          <a:xfrm>
            <a:off x="2971800" y="3787775"/>
            <a:ext cx="1219200" cy="1219200"/>
            <a:chOff x="432" y="2928"/>
            <a:chExt cx="768" cy="768"/>
          </a:xfrm>
        </p:grpSpPr>
        <p:sp>
          <p:nvSpPr>
            <p:cNvPr id="19476" name="Line 15"/>
            <p:cNvSpPr>
              <a:spLocks noChangeShapeType="1"/>
            </p:cNvSpPr>
            <p:nvPr/>
          </p:nvSpPr>
          <p:spPr bwMode="auto">
            <a:xfrm>
              <a:off x="816" y="2928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9477" name="Line 16"/>
            <p:cNvSpPr>
              <a:spLocks noChangeShapeType="1"/>
            </p:cNvSpPr>
            <p:nvPr/>
          </p:nvSpPr>
          <p:spPr bwMode="auto">
            <a:xfrm>
              <a:off x="432" y="3312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9462" name="Rectangle 17"/>
          <p:cNvSpPr>
            <a:spLocks noChangeArrowheads="1"/>
          </p:cNvSpPr>
          <p:nvPr/>
        </p:nvSpPr>
        <p:spPr bwMode="auto">
          <a:xfrm rot="-8100000">
            <a:off x="3124200" y="4244975"/>
            <a:ext cx="9144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3" name="Text Box 18"/>
          <p:cNvSpPr txBox="1">
            <a:spLocks noChangeArrowheads="1"/>
          </p:cNvSpPr>
          <p:nvPr/>
        </p:nvSpPr>
        <p:spPr bwMode="gray">
          <a:xfrm>
            <a:off x="3276600" y="5083175"/>
            <a:ext cx="609600" cy="3365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mbr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</a:defRPr>
            </a:lvl9pPr>
          </a:lstStyle>
          <a:p>
            <a:r>
              <a:rPr lang="en-US" sz="1600">
                <a:latin typeface="Times New Roman" pitchFamily="18" charset="0"/>
              </a:rPr>
              <a:t>A*B</a:t>
            </a:r>
          </a:p>
        </p:txBody>
      </p:sp>
      <p:grpSp>
        <p:nvGrpSpPr>
          <p:cNvPr id="19464" name="Group 21"/>
          <p:cNvGrpSpPr>
            <a:grpSpLocks/>
          </p:cNvGrpSpPr>
          <p:nvPr/>
        </p:nvGrpSpPr>
        <p:grpSpPr bwMode="auto">
          <a:xfrm>
            <a:off x="4495800" y="3787775"/>
            <a:ext cx="1219200" cy="1219200"/>
            <a:chOff x="432" y="2928"/>
            <a:chExt cx="768" cy="768"/>
          </a:xfrm>
        </p:grpSpPr>
        <p:sp>
          <p:nvSpPr>
            <p:cNvPr id="19474" name="Line 22"/>
            <p:cNvSpPr>
              <a:spLocks noChangeShapeType="1"/>
            </p:cNvSpPr>
            <p:nvPr/>
          </p:nvSpPr>
          <p:spPr bwMode="auto">
            <a:xfrm>
              <a:off x="816" y="2928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9475" name="Line 23"/>
            <p:cNvSpPr>
              <a:spLocks noChangeShapeType="1"/>
            </p:cNvSpPr>
            <p:nvPr/>
          </p:nvSpPr>
          <p:spPr bwMode="auto">
            <a:xfrm>
              <a:off x="432" y="3312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9465" name="Text Box 25"/>
          <p:cNvSpPr txBox="1">
            <a:spLocks noChangeArrowheads="1"/>
          </p:cNvSpPr>
          <p:nvPr/>
        </p:nvSpPr>
        <p:spPr bwMode="gray">
          <a:xfrm>
            <a:off x="4876800" y="5006975"/>
            <a:ext cx="762000" cy="3365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mbr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</a:defRPr>
            </a:lvl9pPr>
          </a:lstStyle>
          <a:p>
            <a:r>
              <a:rPr lang="en-US" sz="1600">
                <a:latin typeface="Times New Roman" pitchFamily="18" charset="0"/>
              </a:rPr>
              <a:t>A</a:t>
            </a:r>
            <a:r>
              <a:rPr lang="en-US" sz="1600" baseline="30000">
                <a:latin typeface="Times New Roman" pitchFamily="18" charset="0"/>
              </a:rPr>
              <a:t>-1</a:t>
            </a:r>
            <a:r>
              <a:rPr lang="en-US" sz="1600">
                <a:latin typeface="Times New Roman" pitchFamily="18" charset="0"/>
              </a:rPr>
              <a:t>*B</a:t>
            </a:r>
          </a:p>
        </p:txBody>
      </p:sp>
      <p:grpSp>
        <p:nvGrpSpPr>
          <p:cNvPr id="19466" name="Group 26"/>
          <p:cNvGrpSpPr>
            <a:grpSpLocks/>
          </p:cNvGrpSpPr>
          <p:nvPr/>
        </p:nvGrpSpPr>
        <p:grpSpPr bwMode="auto">
          <a:xfrm>
            <a:off x="6019800" y="3787775"/>
            <a:ext cx="1371600" cy="1631950"/>
            <a:chOff x="2544" y="3840"/>
            <a:chExt cx="864" cy="1028"/>
          </a:xfrm>
        </p:grpSpPr>
        <p:grpSp>
          <p:nvGrpSpPr>
            <p:cNvPr id="19468" name="Group 27"/>
            <p:cNvGrpSpPr>
              <a:grpSpLocks/>
            </p:cNvGrpSpPr>
            <p:nvPr/>
          </p:nvGrpSpPr>
          <p:grpSpPr bwMode="auto">
            <a:xfrm>
              <a:off x="2544" y="3840"/>
              <a:ext cx="768" cy="768"/>
              <a:chOff x="2448" y="4128"/>
              <a:chExt cx="768" cy="768"/>
            </a:xfrm>
          </p:grpSpPr>
          <p:grpSp>
            <p:nvGrpSpPr>
              <p:cNvPr id="19470" name="Group 28"/>
              <p:cNvGrpSpPr>
                <a:grpSpLocks/>
              </p:cNvGrpSpPr>
              <p:nvPr/>
            </p:nvGrpSpPr>
            <p:grpSpPr bwMode="auto">
              <a:xfrm>
                <a:off x="2448" y="4128"/>
                <a:ext cx="768" cy="768"/>
                <a:chOff x="432" y="2928"/>
                <a:chExt cx="768" cy="768"/>
              </a:xfrm>
            </p:grpSpPr>
            <p:sp>
              <p:nvSpPr>
                <p:cNvPr id="19472" name="Line 29"/>
                <p:cNvSpPr>
                  <a:spLocks noChangeShapeType="1"/>
                </p:cNvSpPr>
                <p:nvPr/>
              </p:nvSpPr>
              <p:spPr bwMode="auto">
                <a:xfrm>
                  <a:off x="816" y="2928"/>
                  <a:ext cx="0" cy="7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9473" name="Line 30"/>
                <p:cNvSpPr>
                  <a:spLocks noChangeShapeType="1"/>
                </p:cNvSpPr>
                <p:nvPr/>
              </p:nvSpPr>
              <p:spPr bwMode="auto">
                <a:xfrm>
                  <a:off x="432" y="3312"/>
                  <a:ext cx="76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19471" name="Rectangle 31"/>
              <p:cNvSpPr>
                <a:spLocks noChangeArrowheads="1"/>
              </p:cNvSpPr>
              <p:nvPr/>
            </p:nvSpPr>
            <p:spPr bwMode="auto">
              <a:xfrm>
                <a:off x="2688" y="4464"/>
                <a:ext cx="288" cy="9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469" name="Text Box 32"/>
            <p:cNvSpPr txBox="1">
              <a:spLocks noChangeArrowheads="1"/>
            </p:cNvSpPr>
            <p:nvPr/>
          </p:nvSpPr>
          <p:spPr bwMode="gray">
            <a:xfrm>
              <a:off x="2736" y="4656"/>
              <a:ext cx="672" cy="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mbria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9pPr>
            </a:lstStyle>
            <a:p>
              <a:r>
                <a:rPr lang="en-US" sz="1600">
                  <a:latin typeface="Times New Roman" pitchFamily="18" charset="0"/>
                </a:rPr>
                <a:t>A</a:t>
              </a:r>
              <a:r>
                <a:rPr lang="en-US" sz="1600" baseline="30000">
                  <a:latin typeface="Times New Roman" pitchFamily="18" charset="0"/>
                </a:rPr>
                <a:t>-1</a:t>
              </a:r>
              <a:r>
                <a:rPr lang="en-US" sz="1600">
                  <a:latin typeface="Times New Roman" pitchFamily="18" charset="0"/>
                </a:rPr>
                <a:t>*A*B</a:t>
              </a:r>
            </a:p>
          </p:txBody>
        </p:sp>
      </p:grpSp>
      <p:sp>
        <p:nvSpPr>
          <p:cNvPr id="19467" name="Rectangle 33"/>
          <p:cNvSpPr>
            <a:spLocks noChangeArrowheads="1"/>
          </p:cNvSpPr>
          <p:nvPr/>
        </p:nvSpPr>
        <p:spPr bwMode="auto">
          <a:xfrm rot="13500000" flipH="1">
            <a:off x="5067300" y="4232275"/>
            <a:ext cx="1016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 noRot="1" noChangeAspect="1" noMove="1" noResize="1" noEditPoints="1" noAdjustHandles="1" noChangeArrowheads="1" noChangeShapeType="1" noTextEdit="1"/>
          </p:cNvSpPr>
          <p:nvPr>
            <p:ph sz="quarter" idx="1"/>
          </p:nvPr>
        </p:nvSpPr>
        <p:spPr>
          <a:blipFill rotWithShape="1">
            <a:blip r:embed="rId2"/>
            <a:stretch>
              <a:fillRect l="-741" t="-1271" r="-1259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2048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Finding Inverse Matrices…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 noRot="1" noChangeAspect="1" noMove="1" noResize="1" noEditPoints="1" noAdjustHandles="1" noChangeArrowheads="1" noChangeShapeType="1" noTextEdit="1"/>
          </p:cNvSpPr>
          <p:nvPr>
            <p:ph sz="quarter" idx="1"/>
          </p:nvPr>
        </p:nvSpPr>
        <p:spPr>
          <a:blipFill rotWithShape="1">
            <a:blip r:embed="rId2"/>
            <a:stretch>
              <a:fillRect l="-741" t="-1271" r="-1778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2150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Finding Inverse Matrices…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 noRot="1" noChangeAspect="1" noMove="1" noResize="1" noEditPoints="1" noAdjustHandles="1" noChangeArrowheads="1" noChangeShapeType="1" noTextEdit="1"/>
          </p:cNvSpPr>
          <p:nvPr>
            <p:ph sz="quarter" idx="1"/>
          </p:nvPr>
        </p:nvSpPr>
        <p:spPr>
          <a:blipFill rotWithShape="1">
            <a:blip r:embed="rId2"/>
            <a:stretch>
              <a:fillRect l="-741" t="-1271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2253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Inverse Rotation Matrix</a:t>
            </a:r>
          </a:p>
        </p:txBody>
      </p:sp>
      <p:pic>
        <p:nvPicPr>
          <p:cNvPr id="22532" name="Picture 2" descr="File:Counterclockwise rot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143000"/>
            <a:ext cx="2419350" cy="251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4" descr="File:Clockwise rota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225" y="3656013"/>
            <a:ext cx="2324100" cy="234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 noRot="1" noChangeAspect="1" noMove="1" noResize="1" noEditPoints="1" noAdjustHandles="1" noChangeArrowheads="1" noChangeShapeType="1" noTextEdit="1"/>
          </p:cNvSpPr>
          <p:nvPr>
            <p:ph sz="quarter" idx="1"/>
          </p:nvPr>
        </p:nvSpPr>
        <p:spPr>
          <a:xfrm>
            <a:off x="457200" y="1447800"/>
            <a:ext cx="8458200" cy="4953000"/>
          </a:xfrm>
          <a:blipFill rotWithShape="1">
            <a:blip r:embed="rId2"/>
            <a:stretch>
              <a:fillRect l="-288" t="-2094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2355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Recap of Inverses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smtClean="0"/>
          </a:p>
          <a:p>
            <a:pPr marL="0" indent="0" algn="ctr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mtClean="0"/>
              <a:t>Questions?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/>
          </a:p>
        </p:txBody>
      </p:sp>
      <p:sp>
        <p:nvSpPr>
          <p:cNvPr id="24579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 noRot="1" noChangeAspect="1" noMove="1" noResize="1" noEditPoints="1" noAdjustHandles="1" noChangeArrowheads="1" noChangeShapeType="1" noTextEdit="1"/>
          </p:cNvSpPr>
          <p:nvPr>
            <p:ph sz="quarter" idx="1"/>
          </p:nvPr>
        </p:nvSpPr>
        <p:spPr>
          <a:blipFill rotWithShape="1">
            <a:blip r:embed="rId2"/>
            <a:stretch>
              <a:fillRect l="-741" t="-1271" r="-741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2560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Matrix Transpose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 noRot="1" noChangeAspect="1" noMove="1" noResize="1" noEditPoints="1" noAdjustHandles="1" noChangeArrowheads="1" noChangeShapeType="1" noTextEdit="1"/>
          </p:cNvSpPr>
          <p:nvPr>
            <p:ph sz="quarter" idx="1"/>
          </p:nvPr>
        </p:nvSpPr>
        <p:spPr>
          <a:blipFill rotWithShape="1">
            <a:blip r:embed="rId2"/>
            <a:stretch>
              <a:fillRect l="-741" t="-1271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2662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Neat Fact about Rotation Matrix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 noRot="1" noChangeAspect="1" noMove="1" noResize="1" noEditPoints="1" noAdjustHandles="1" noChangeArrowheads="1" noChangeShapeType="1" noTextEdit="1"/>
          </p:cNvSpPr>
          <p:nvPr>
            <p:ph sz="quarter" idx="1"/>
          </p:nvPr>
        </p:nvSpPr>
        <p:spPr>
          <a:blipFill rotWithShape="1">
            <a:blip r:embed="rId2"/>
            <a:stretch>
              <a:fillRect l="-741" t="-889" r="-1037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2765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Neat Fact about Rotation Matrix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smtClean="0"/>
              <a:t>Write out the basic forms for a 2D:</a:t>
            </a:r>
          </a:p>
          <a:p>
            <a:pPr lvl="1"/>
            <a:r>
              <a:rPr lang="en-US" smtClean="0"/>
              <a:t>Scaling matrix</a:t>
            </a:r>
          </a:p>
          <a:p>
            <a:pPr lvl="1"/>
            <a:r>
              <a:rPr lang="en-US" smtClean="0"/>
              <a:t>Rotation matrix</a:t>
            </a:r>
          </a:p>
          <a:p>
            <a:pPr lvl="1"/>
            <a:r>
              <a:rPr lang="en-US" smtClean="0"/>
              <a:t>Translation matrix</a:t>
            </a:r>
          </a:p>
          <a:p>
            <a:pPr lvl="4"/>
            <a:endParaRPr lang="en-US" smtClean="0"/>
          </a:p>
          <a:p>
            <a:r>
              <a:rPr lang="en-US" smtClean="0"/>
              <a:t>Why is Translation transform affine but not linear?</a:t>
            </a:r>
          </a:p>
          <a:p>
            <a:pPr lvl="3"/>
            <a:endParaRPr lang="en-US" smtClean="0"/>
          </a:p>
          <a:p>
            <a:r>
              <a:rPr lang="en-US" smtClean="0"/>
              <a:t>What are homogeneous coordinates?</a:t>
            </a:r>
          </a:p>
          <a:p>
            <a:pPr lvl="1"/>
            <a:r>
              <a:rPr lang="en-US" smtClean="0"/>
              <a:t>What is the basic form of a 3D point in homogeneous coordinates?</a:t>
            </a:r>
          </a:p>
          <a:p>
            <a:pPr lvl="1"/>
            <a:r>
              <a:rPr lang="en-US" smtClean="0"/>
              <a:t>What about a 3D vector?</a:t>
            </a:r>
          </a:p>
          <a:p>
            <a:pPr lvl="2"/>
            <a:endParaRPr lang="en-US" smtClean="0"/>
          </a:p>
          <a:p>
            <a:endParaRPr lang="en-US" smtClean="0"/>
          </a:p>
        </p:txBody>
      </p:sp>
      <p:sp>
        <p:nvSpPr>
          <p:cNvPr id="1024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Refresher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smtClean="0"/>
          </a:p>
          <a:p>
            <a:pPr marL="0" indent="0" algn="ctr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mtClean="0"/>
              <a:t>Questions?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/>
          </a:p>
        </p:txBody>
      </p:sp>
      <p:sp>
        <p:nvSpPr>
          <p:cNvPr id="28675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 noRot="1" noChangeAspect="1" noMove="1" noResize="1" noEditPoints="1" noAdjustHandles="1" noChangeArrowheads="1" noChangeShapeType="1" noTextEdit="1"/>
          </p:cNvSpPr>
          <p:nvPr>
            <p:ph sz="quarter" idx="1"/>
          </p:nvPr>
        </p:nvSpPr>
        <p:spPr>
          <a:blipFill rotWithShape="1">
            <a:blip r:embed="rId2"/>
            <a:stretch>
              <a:fillRect l="-452" t="-635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6" name="Content Placeholder 5"/>
          <p:cNvSpPr>
            <a:spLocks noGrp="1" noRot="1" noChangeAspect="1" noMove="1" noResize="1" noEditPoints="1" noAdjustHandles="1" noChangeArrowheads="1" noChangeShapeType="1" noTextEdit="1"/>
          </p:cNvSpPr>
          <p:nvPr>
            <p:ph sz="quarter" idx="10"/>
          </p:nvPr>
        </p:nvSpPr>
        <p:spPr>
          <a:xfrm>
            <a:off x="4648200" y="1295400"/>
            <a:ext cx="4038600" cy="4953000"/>
          </a:xfrm>
          <a:blipFill rotWithShape="1">
            <a:blip r:embed="rId3"/>
            <a:stretch>
              <a:fillRect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29700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Composition of Transformations!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 noRot="1" noChangeAspect="1" noMove="1" noResize="1" noEditPoints="1" noAdjustHandles="1" noChangeArrowheads="1" noChangeShapeType="1" noTextEdit="1"/>
          </p:cNvSpPr>
          <p:nvPr>
            <p:ph sz="quarter" idx="1"/>
          </p:nvPr>
        </p:nvSpPr>
        <p:spPr>
          <a:xfrm>
            <a:off x="533400" y="1447800"/>
            <a:ext cx="8229600" cy="4800600"/>
          </a:xfrm>
          <a:blipFill rotWithShape="1">
            <a:blip r:embed="rId2"/>
            <a:stretch>
              <a:fillRect l="-815" t="-1271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3072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Composition of Transformations!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 noRot="1" noChangeAspect="1" noMove="1" noResize="1" noEditPoints="1" noAdjustHandles="1" noChangeArrowheads="1" noChangeShapeType="1" noTextEdit="1"/>
          </p:cNvSpPr>
          <p:nvPr>
            <p:ph sz="quarter" idx="1"/>
          </p:nvPr>
        </p:nvSpPr>
        <p:spPr>
          <a:blipFill rotWithShape="1">
            <a:blip r:embed="rId2"/>
            <a:stretch>
              <a:fillRect l="-593" r="-741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3174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Composition of Transformations!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 noRot="1" noChangeAspect="1" noMove="1" noResize="1" noEditPoints="1" noAdjustHandles="1" noChangeArrowheads="1" noChangeShapeType="1" noTextEdit="1"/>
          </p:cNvSpPr>
          <p:nvPr>
            <p:ph sz="quarter" idx="1"/>
          </p:nvPr>
        </p:nvSpPr>
        <p:spPr>
          <a:blipFill rotWithShape="1">
            <a:blip r:embed="rId2"/>
            <a:stretch>
              <a:fillRect l="-741" t="-1271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3277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Composition of Transformations!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Not commutative</a:t>
            </a:r>
          </a:p>
        </p:txBody>
      </p:sp>
      <p:sp>
        <p:nvSpPr>
          <p:cNvPr id="4" name="TextBox 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780840" y="1479153"/>
            <a:ext cx="2073600" cy="1191744"/>
          </a:xfrm>
          <a:prstGeom prst="rect">
            <a:avLst/>
          </a:prstGeom>
          <a:blipFill rotWithShape="1">
            <a:blip r:embed="rId3"/>
            <a:stretch>
              <a:fillRect l="-5000" t="-4103" r="-8235" b="-11795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5" name="TextBox 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805860" y="4393831"/>
            <a:ext cx="2073600" cy="1191744"/>
          </a:xfrm>
          <a:prstGeom prst="rect">
            <a:avLst/>
          </a:prstGeom>
          <a:blipFill rotWithShape="1">
            <a:blip r:embed="rId4"/>
            <a:stretch>
              <a:fillRect l="-5000" t="-4103" r="-6176" b="-11795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grpSp>
        <p:nvGrpSpPr>
          <p:cNvPr id="6" name="Group 49"/>
          <p:cNvGrpSpPr>
            <a:grpSpLocks/>
          </p:cNvGrpSpPr>
          <p:nvPr/>
        </p:nvGrpSpPr>
        <p:grpSpPr bwMode="auto">
          <a:xfrm>
            <a:off x="3213100" y="1343025"/>
            <a:ext cx="3109913" cy="2049463"/>
            <a:chOff x="768" y="2784"/>
            <a:chExt cx="2304" cy="1516"/>
          </a:xfrm>
        </p:grpSpPr>
        <p:grpSp>
          <p:nvGrpSpPr>
            <p:cNvPr id="33847" name="Group 50"/>
            <p:cNvGrpSpPr>
              <a:grpSpLocks/>
            </p:cNvGrpSpPr>
            <p:nvPr/>
          </p:nvGrpSpPr>
          <p:grpSpPr bwMode="auto">
            <a:xfrm>
              <a:off x="912" y="2784"/>
              <a:ext cx="2160" cy="1344"/>
              <a:chOff x="768" y="2832"/>
              <a:chExt cx="2160" cy="1344"/>
            </a:xfrm>
          </p:grpSpPr>
          <p:sp>
            <p:nvSpPr>
              <p:cNvPr id="33865" name="Line 51"/>
              <p:cNvSpPr>
                <a:spLocks noChangeShapeType="1"/>
              </p:cNvSpPr>
              <p:nvPr/>
            </p:nvSpPr>
            <p:spPr bwMode="gray">
              <a:xfrm flipV="1">
                <a:off x="816" y="2832"/>
                <a:ext cx="0" cy="1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3866" name="Line 52"/>
              <p:cNvSpPr>
                <a:spLocks noChangeShapeType="1"/>
              </p:cNvSpPr>
              <p:nvPr/>
            </p:nvSpPr>
            <p:spPr bwMode="gray">
              <a:xfrm>
                <a:off x="864" y="4128"/>
                <a:ext cx="206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3867" name="Line 53"/>
              <p:cNvSpPr>
                <a:spLocks noChangeShapeType="1"/>
              </p:cNvSpPr>
              <p:nvPr/>
            </p:nvSpPr>
            <p:spPr bwMode="gray">
              <a:xfrm>
                <a:off x="1008" y="408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3868" name="Line 54"/>
              <p:cNvSpPr>
                <a:spLocks noChangeShapeType="1"/>
              </p:cNvSpPr>
              <p:nvPr/>
            </p:nvSpPr>
            <p:spPr bwMode="gray">
              <a:xfrm>
                <a:off x="1200" y="408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3869" name="Line 55"/>
              <p:cNvSpPr>
                <a:spLocks noChangeShapeType="1"/>
              </p:cNvSpPr>
              <p:nvPr/>
            </p:nvSpPr>
            <p:spPr bwMode="gray">
              <a:xfrm>
                <a:off x="1584" y="408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3870" name="Line 56"/>
              <p:cNvSpPr>
                <a:spLocks noChangeShapeType="1"/>
              </p:cNvSpPr>
              <p:nvPr/>
            </p:nvSpPr>
            <p:spPr bwMode="gray">
              <a:xfrm>
                <a:off x="1392" y="408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3871" name="Line 57"/>
              <p:cNvSpPr>
                <a:spLocks noChangeShapeType="1"/>
              </p:cNvSpPr>
              <p:nvPr/>
            </p:nvSpPr>
            <p:spPr bwMode="gray">
              <a:xfrm>
                <a:off x="1776" y="408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3872" name="Line 58"/>
              <p:cNvSpPr>
                <a:spLocks noChangeShapeType="1"/>
              </p:cNvSpPr>
              <p:nvPr/>
            </p:nvSpPr>
            <p:spPr bwMode="gray">
              <a:xfrm>
                <a:off x="1968" y="408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3873" name="Line 59"/>
              <p:cNvSpPr>
                <a:spLocks noChangeShapeType="1"/>
              </p:cNvSpPr>
              <p:nvPr/>
            </p:nvSpPr>
            <p:spPr bwMode="gray">
              <a:xfrm>
                <a:off x="2160" y="408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3874" name="Line 60"/>
              <p:cNvSpPr>
                <a:spLocks noChangeShapeType="1"/>
              </p:cNvSpPr>
              <p:nvPr/>
            </p:nvSpPr>
            <p:spPr bwMode="gray">
              <a:xfrm>
                <a:off x="2352" y="408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3875" name="Line 61"/>
              <p:cNvSpPr>
                <a:spLocks noChangeShapeType="1"/>
              </p:cNvSpPr>
              <p:nvPr/>
            </p:nvSpPr>
            <p:spPr bwMode="gray">
              <a:xfrm>
                <a:off x="2544" y="408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3876" name="Line 62"/>
              <p:cNvSpPr>
                <a:spLocks noChangeShapeType="1"/>
              </p:cNvSpPr>
              <p:nvPr/>
            </p:nvSpPr>
            <p:spPr bwMode="gray">
              <a:xfrm>
                <a:off x="2736" y="408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3877" name="Line 63"/>
              <p:cNvSpPr>
                <a:spLocks noChangeShapeType="1"/>
              </p:cNvSpPr>
              <p:nvPr/>
            </p:nvSpPr>
            <p:spPr bwMode="gray">
              <a:xfrm>
                <a:off x="768" y="3936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3878" name="Line 64"/>
              <p:cNvSpPr>
                <a:spLocks noChangeShapeType="1"/>
              </p:cNvSpPr>
              <p:nvPr/>
            </p:nvSpPr>
            <p:spPr bwMode="gray">
              <a:xfrm>
                <a:off x="768" y="3744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3879" name="Line 65"/>
              <p:cNvSpPr>
                <a:spLocks noChangeShapeType="1"/>
              </p:cNvSpPr>
              <p:nvPr/>
            </p:nvSpPr>
            <p:spPr bwMode="gray">
              <a:xfrm>
                <a:off x="768" y="355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3880" name="Line 66"/>
              <p:cNvSpPr>
                <a:spLocks noChangeShapeType="1"/>
              </p:cNvSpPr>
              <p:nvPr/>
            </p:nvSpPr>
            <p:spPr bwMode="gray">
              <a:xfrm>
                <a:off x="768" y="3360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3881" name="Line 67"/>
              <p:cNvSpPr>
                <a:spLocks noChangeShapeType="1"/>
              </p:cNvSpPr>
              <p:nvPr/>
            </p:nvSpPr>
            <p:spPr bwMode="gray">
              <a:xfrm>
                <a:off x="768" y="316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3882" name="Line 68"/>
              <p:cNvSpPr>
                <a:spLocks noChangeShapeType="1"/>
              </p:cNvSpPr>
              <p:nvPr/>
            </p:nvSpPr>
            <p:spPr bwMode="gray">
              <a:xfrm>
                <a:off x="768" y="2976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33848" name="Text Box 69"/>
            <p:cNvSpPr txBox="1">
              <a:spLocks noChangeArrowheads="1"/>
            </p:cNvSpPr>
            <p:nvPr/>
          </p:nvSpPr>
          <p:spPr bwMode="gray">
            <a:xfrm>
              <a:off x="864" y="4032"/>
              <a:ext cx="201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mbria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9pPr>
            </a:lstStyle>
            <a:p>
              <a:r>
                <a:rPr lang="en-US" sz="900">
                  <a:latin typeface="Times New Roman" pitchFamily="18" charset="0"/>
                </a:rPr>
                <a:t> 0</a:t>
              </a:r>
            </a:p>
          </p:txBody>
        </p:sp>
        <p:sp>
          <p:nvSpPr>
            <p:cNvPr id="33849" name="Text Box 70"/>
            <p:cNvSpPr txBox="1">
              <a:spLocks noChangeArrowheads="1"/>
            </p:cNvSpPr>
            <p:nvPr/>
          </p:nvSpPr>
          <p:spPr bwMode="gray">
            <a:xfrm>
              <a:off x="1056" y="4128"/>
              <a:ext cx="201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mbria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9pPr>
            </a:lstStyle>
            <a:p>
              <a:r>
                <a:rPr lang="en-US" sz="900">
                  <a:latin typeface="Times New Roman" pitchFamily="18" charset="0"/>
                </a:rPr>
                <a:t> 1</a:t>
              </a:r>
            </a:p>
          </p:txBody>
        </p:sp>
        <p:sp>
          <p:nvSpPr>
            <p:cNvPr id="33850" name="Text Box 71"/>
            <p:cNvSpPr txBox="1">
              <a:spLocks noChangeArrowheads="1"/>
            </p:cNvSpPr>
            <p:nvPr/>
          </p:nvSpPr>
          <p:spPr bwMode="gray">
            <a:xfrm>
              <a:off x="768" y="3792"/>
              <a:ext cx="201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mbria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9pPr>
            </a:lstStyle>
            <a:p>
              <a:r>
                <a:rPr lang="en-US" sz="900">
                  <a:latin typeface="Times New Roman" pitchFamily="18" charset="0"/>
                </a:rPr>
                <a:t> 1</a:t>
              </a:r>
            </a:p>
          </p:txBody>
        </p:sp>
        <p:sp>
          <p:nvSpPr>
            <p:cNvPr id="33851" name="Text Box 72"/>
            <p:cNvSpPr txBox="1">
              <a:spLocks noChangeArrowheads="1"/>
            </p:cNvSpPr>
            <p:nvPr/>
          </p:nvSpPr>
          <p:spPr bwMode="gray">
            <a:xfrm>
              <a:off x="1248" y="4128"/>
              <a:ext cx="201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mbria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9pPr>
            </a:lstStyle>
            <a:p>
              <a:r>
                <a:rPr lang="en-US" sz="900">
                  <a:latin typeface="Times New Roman" pitchFamily="18" charset="0"/>
                </a:rPr>
                <a:t> 2</a:t>
              </a:r>
            </a:p>
          </p:txBody>
        </p:sp>
        <p:sp>
          <p:nvSpPr>
            <p:cNvPr id="33852" name="Text Box 73"/>
            <p:cNvSpPr txBox="1">
              <a:spLocks noChangeArrowheads="1"/>
            </p:cNvSpPr>
            <p:nvPr/>
          </p:nvSpPr>
          <p:spPr bwMode="gray">
            <a:xfrm>
              <a:off x="768" y="3600"/>
              <a:ext cx="201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mbria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9pPr>
            </a:lstStyle>
            <a:p>
              <a:r>
                <a:rPr lang="en-US" sz="900">
                  <a:latin typeface="Times New Roman" pitchFamily="18" charset="0"/>
                </a:rPr>
                <a:t> 2</a:t>
              </a:r>
            </a:p>
          </p:txBody>
        </p:sp>
        <p:sp>
          <p:nvSpPr>
            <p:cNvPr id="33853" name="Text Box 74"/>
            <p:cNvSpPr txBox="1">
              <a:spLocks noChangeArrowheads="1"/>
            </p:cNvSpPr>
            <p:nvPr/>
          </p:nvSpPr>
          <p:spPr bwMode="gray">
            <a:xfrm>
              <a:off x="1440" y="4128"/>
              <a:ext cx="201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mbria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9pPr>
            </a:lstStyle>
            <a:p>
              <a:r>
                <a:rPr lang="en-US" sz="900">
                  <a:latin typeface="Times New Roman" pitchFamily="18" charset="0"/>
                </a:rPr>
                <a:t> 3</a:t>
              </a:r>
            </a:p>
          </p:txBody>
        </p:sp>
        <p:sp>
          <p:nvSpPr>
            <p:cNvPr id="33854" name="Text Box 75"/>
            <p:cNvSpPr txBox="1">
              <a:spLocks noChangeArrowheads="1"/>
            </p:cNvSpPr>
            <p:nvPr/>
          </p:nvSpPr>
          <p:spPr bwMode="gray">
            <a:xfrm>
              <a:off x="1632" y="4128"/>
              <a:ext cx="201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mbria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9pPr>
            </a:lstStyle>
            <a:p>
              <a:r>
                <a:rPr lang="en-US" sz="900">
                  <a:latin typeface="Times New Roman" pitchFamily="18" charset="0"/>
                </a:rPr>
                <a:t> 4</a:t>
              </a:r>
            </a:p>
          </p:txBody>
        </p:sp>
        <p:sp>
          <p:nvSpPr>
            <p:cNvPr id="33855" name="Text Box 76"/>
            <p:cNvSpPr txBox="1">
              <a:spLocks noChangeArrowheads="1"/>
            </p:cNvSpPr>
            <p:nvPr/>
          </p:nvSpPr>
          <p:spPr bwMode="gray">
            <a:xfrm>
              <a:off x="1824" y="4128"/>
              <a:ext cx="201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mbria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9pPr>
            </a:lstStyle>
            <a:p>
              <a:r>
                <a:rPr lang="en-US" sz="900">
                  <a:latin typeface="Times New Roman" pitchFamily="18" charset="0"/>
                </a:rPr>
                <a:t> 5</a:t>
              </a:r>
            </a:p>
          </p:txBody>
        </p:sp>
        <p:sp>
          <p:nvSpPr>
            <p:cNvPr id="33856" name="Text Box 77"/>
            <p:cNvSpPr txBox="1">
              <a:spLocks noChangeArrowheads="1"/>
            </p:cNvSpPr>
            <p:nvPr/>
          </p:nvSpPr>
          <p:spPr bwMode="gray">
            <a:xfrm>
              <a:off x="2016" y="4128"/>
              <a:ext cx="201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mbria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9pPr>
            </a:lstStyle>
            <a:p>
              <a:r>
                <a:rPr lang="en-US" sz="900">
                  <a:latin typeface="Times New Roman" pitchFamily="18" charset="0"/>
                </a:rPr>
                <a:t> 6</a:t>
              </a:r>
            </a:p>
          </p:txBody>
        </p:sp>
        <p:sp>
          <p:nvSpPr>
            <p:cNvPr id="33857" name="Text Box 78"/>
            <p:cNvSpPr txBox="1">
              <a:spLocks noChangeArrowheads="1"/>
            </p:cNvSpPr>
            <p:nvPr/>
          </p:nvSpPr>
          <p:spPr bwMode="gray">
            <a:xfrm>
              <a:off x="2208" y="4128"/>
              <a:ext cx="201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mbria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9pPr>
            </a:lstStyle>
            <a:p>
              <a:r>
                <a:rPr lang="en-US" sz="900">
                  <a:latin typeface="Times New Roman" pitchFamily="18" charset="0"/>
                </a:rPr>
                <a:t> 7</a:t>
              </a:r>
            </a:p>
          </p:txBody>
        </p:sp>
        <p:sp>
          <p:nvSpPr>
            <p:cNvPr id="33858" name="Text Box 79"/>
            <p:cNvSpPr txBox="1">
              <a:spLocks noChangeArrowheads="1"/>
            </p:cNvSpPr>
            <p:nvPr/>
          </p:nvSpPr>
          <p:spPr bwMode="gray">
            <a:xfrm>
              <a:off x="2400" y="4128"/>
              <a:ext cx="201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mbria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9pPr>
            </a:lstStyle>
            <a:p>
              <a:r>
                <a:rPr lang="en-US" sz="900">
                  <a:latin typeface="Times New Roman" pitchFamily="18" charset="0"/>
                </a:rPr>
                <a:t> 8</a:t>
              </a:r>
            </a:p>
          </p:txBody>
        </p:sp>
        <p:sp>
          <p:nvSpPr>
            <p:cNvPr id="33859" name="Text Box 80"/>
            <p:cNvSpPr txBox="1">
              <a:spLocks noChangeArrowheads="1"/>
            </p:cNvSpPr>
            <p:nvPr/>
          </p:nvSpPr>
          <p:spPr bwMode="gray">
            <a:xfrm>
              <a:off x="2592" y="4128"/>
              <a:ext cx="201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mbria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9pPr>
            </a:lstStyle>
            <a:p>
              <a:r>
                <a:rPr lang="en-US" sz="900">
                  <a:latin typeface="Times New Roman" pitchFamily="18" charset="0"/>
                </a:rPr>
                <a:t> 9</a:t>
              </a:r>
            </a:p>
          </p:txBody>
        </p:sp>
        <p:sp>
          <p:nvSpPr>
            <p:cNvPr id="33860" name="Text Box 81"/>
            <p:cNvSpPr txBox="1">
              <a:spLocks noChangeArrowheads="1"/>
            </p:cNvSpPr>
            <p:nvPr/>
          </p:nvSpPr>
          <p:spPr bwMode="gray">
            <a:xfrm>
              <a:off x="2784" y="4129"/>
              <a:ext cx="244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mbria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9pPr>
            </a:lstStyle>
            <a:p>
              <a:r>
                <a:rPr lang="en-US" sz="900">
                  <a:latin typeface="Times New Roman" pitchFamily="18" charset="0"/>
                </a:rPr>
                <a:t> 10</a:t>
              </a:r>
            </a:p>
          </p:txBody>
        </p:sp>
        <p:sp>
          <p:nvSpPr>
            <p:cNvPr id="33861" name="Text Box 82"/>
            <p:cNvSpPr txBox="1">
              <a:spLocks noChangeArrowheads="1"/>
            </p:cNvSpPr>
            <p:nvPr/>
          </p:nvSpPr>
          <p:spPr bwMode="gray">
            <a:xfrm>
              <a:off x="768" y="3408"/>
              <a:ext cx="201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mbria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9pPr>
            </a:lstStyle>
            <a:p>
              <a:r>
                <a:rPr lang="en-US" sz="900">
                  <a:latin typeface="Times New Roman" pitchFamily="18" charset="0"/>
                </a:rPr>
                <a:t> 3</a:t>
              </a:r>
            </a:p>
          </p:txBody>
        </p:sp>
        <p:sp>
          <p:nvSpPr>
            <p:cNvPr id="33862" name="Text Box 83"/>
            <p:cNvSpPr txBox="1">
              <a:spLocks noChangeArrowheads="1"/>
            </p:cNvSpPr>
            <p:nvPr/>
          </p:nvSpPr>
          <p:spPr bwMode="gray">
            <a:xfrm>
              <a:off x="768" y="3216"/>
              <a:ext cx="201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mbria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9pPr>
            </a:lstStyle>
            <a:p>
              <a:r>
                <a:rPr lang="en-US" sz="900">
                  <a:latin typeface="Times New Roman" pitchFamily="18" charset="0"/>
                </a:rPr>
                <a:t> 4</a:t>
              </a:r>
            </a:p>
          </p:txBody>
        </p:sp>
        <p:sp>
          <p:nvSpPr>
            <p:cNvPr id="33863" name="Text Box 84"/>
            <p:cNvSpPr txBox="1">
              <a:spLocks noChangeArrowheads="1"/>
            </p:cNvSpPr>
            <p:nvPr/>
          </p:nvSpPr>
          <p:spPr bwMode="gray">
            <a:xfrm>
              <a:off x="768" y="3024"/>
              <a:ext cx="201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mbria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9pPr>
            </a:lstStyle>
            <a:p>
              <a:r>
                <a:rPr lang="en-US" sz="900">
                  <a:latin typeface="Times New Roman" pitchFamily="18" charset="0"/>
                </a:rPr>
                <a:t> 5</a:t>
              </a:r>
            </a:p>
          </p:txBody>
        </p:sp>
        <p:sp>
          <p:nvSpPr>
            <p:cNvPr id="33864" name="Text Box 85"/>
            <p:cNvSpPr txBox="1">
              <a:spLocks noChangeArrowheads="1"/>
            </p:cNvSpPr>
            <p:nvPr/>
          </p:nvSpPr>
          <p:spPr bwMode="gray">
            <a:xfrm>
              <a:off x="768" y="2832"/>
              <a:ext cx="201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mbria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9pPr>
            </a:lstStyle>
            <a:p>
              <a:r>
                <a:rPr lang="en-US" sz="900">
                  <a:latin typeface="Times New Roman" pitchFamily="18" charset="0"/>
                </a:rPr>
                <a:t> 6</a:t>
              </a:r>
            </a:p>
          </p:txBody>
        </p:sp>
      </p:grpSp>
      <p:grpSp>
        <p:nvGrpSpPr>
          <p:cNvPr id="43" name="Group 99"/>
          <p:cNvGrpSpPr>
            <a:grpSpLocks/>
          </p:cNvGrpSpPr>
          <p:nvPr/>
        </p:nvGrpSpPr>
        <p:grpSpPr bwMode="auto">
          <a:xfrm>
            <a:off x="2974975" y="3921125"/>
            <a:ext cx="3498850" cy="2201863"/>
            <a:chOff x="960" y="3216"/>
            <a:chExt cx="2592" cy="1631"/>
          </a:xfrm>
        </p:grpSpPr>
        <p:sp>
          <p:nvSpPr>
            <p:cNvPr id="33808" name="Text Box 100"/>
            <p:cNvSpPr txBox="1">
              <a:spLocks noChangeArrowheads="1"/>
            </p:cNvSpPr>
            <p:nvPr/>
          </p:nvSpPr>
          <p:spPr bwMode="gray">
            <a:xfrm>
              <a:off x="960" y="3216"/>
              <a:ext cx="192" cy="2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mbria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9pPr>
            </a:lstStyle>
            <a:p>
              <a:r>
                <a:rPr lang="en-US" sz="1500">
                  <a:latin typeface="Times New Roman" pitchFamily="18" charset="0"/>
                </a:rPr>
                <a:t>Y</a:t>
              </a:r>
            </a:p>
          </p:txBody>
        </p:sp>
        <p:sp>
          <p:nvSpPr>
            <p:cNvPr id="33809" name="Text Box 101"/>
            <p:cNvSpPr txBox="1">
              <a:spLocks noChangeArrowheads="1"/>
            </p:cNvSpPr>
            <p:nvPr/>
          </p:nvSpPr>
          <p:spPr bwMode="gray">
            <a:xfrm>
              <a:off x="3360" y="4608"/>
              <a:ext cx="192" cy="2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mbria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mbria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mbria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mbria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mbria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mbria" pitchFamily="18" charset="0"/>
                </a:defRPr>
              </a:lvl9pPr>
            </a:lstStyle>
            <a:p>
              <a:r>
                <a:rPr lang="en-US" sz="1500">
                  <a:latin typeface="Times New Roman" pitchFamily="18" charset="0"/>
                </a:rPr>
                <a:t>X</a:t>
              </a:r>
            </a:p>
          </p:txBody>
        </p:sp>
        <p:grpSp>
          <p:nvGrpSpPr>
            <p:cNvPr id="33810" name="Group 102"/>
            <p:cNvGrpSpPr>
              <a:grpSpLocks/>
            </p:cNvGrpSpPr>
            <p:nvPr/>
          </p:nvGrpSpPr>
          <p:grpSpPr bwMode="auto">
            <a:xfrm>
              <a:off x="1104" y="3264"/>
              <a:ext cx="2304" cy="1516"/>
              <a:chOff x="768" y="2784"/>
              <a:chExt cx="2304" cy="1516"/>
            </a:xfrm>
          </p:grpSpPr>
          <p:grpSp>
            <p:nvGrpSpPr>
              <p:cNvPr id="33811" name="Group 103"/>
              <p:cNvGrpSpPr>
                <a:grpSpLocks/>
              </p:cNvGrpSpPr>
              <p:nvPr/>
            </p:nvGrpSpPr>
            <p:grpSpPr bwMode="auto">
              <a:xfrm>
                <a:off x="912" y="2784"/>
                <a:ext cx="2160" cy="1344"/>
                <a:chOff x="768" y="2832"/>
                <a:chExt cx="2160" cy="1344"/>
              </a:xfrm>
            </p:grpSpPr>
            <p:sp>
              <p:nvSpPr>
                <p:cNvPr id="33829" name="Line 104"/>
                <p:cNvSpPr>
                  <a:spLocks noChangeShapeType="1"/>
                </p:cNvSpPr>
                <p:nvPr/>
              </p:nvSpPr>
              <p:spPr bwMode="gray">
                <a:xfrm flipV="1">
                  <a:off x="816" y="2832"/>
                  <a:ext cx="0" cy="12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3830" name="Line 105"/>
                <p:cNvSpPr>
                  <a:spLocks noChangeShapeType="1"/>
                </p:cNvSpPr>
                <p:nvPr/>
              </p:nvSpPr>
              <p:spPr bwMode="gray">
                <a:xfrm>
                  <a:off x="864" y="4128"/>
                  <a:ext cx="206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3831" name="Line 106"/>
                <p:cNvSpPr>
                  <a:spLocks noChangeShapeType="1"/>
                </p:cNvSpPr>
                <p:nvPr/>
              </p:nvSpPr>
              <p:spPr bwMode="gray">
                <a:xfrm>
                  <a:off x="1008" y="408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3832" name="Line 107"/>
                <p:cNvSpPr>
                  <a:spLocks noChangeShapeType="1"/>
                </p:cNvSpPr>
                <p:nvPr/>
              </p:nvSpPr>
              <p:spPr bwMode="gray">
                <a:xfrm>
                  <a:off x="1200" y="408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3833" name="Line 108"/>
                <p:cNvSpPr>
                  <a:spLocks noChangeShapeType="1"/>
                </p:cNvSpPr>
                <p:nvPr/>
              </p:nvSpPr>
              <p:spPr bwMode="gray">
                <a:xfrm>
                  <a:off x="1584" y="408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3834" name="Line 109"/>
                <p:cNvSpPr>
                  <a:spLocks noChangeShapeType="1"/>
                </p:cNvSpPr>
                <p:nvPr/>
              </p:nvSpPr>
              <p:spPr bwMode="gray">
                <a:xfrm>
                  <a:off x="1392" y="408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3835" name="Line 110"/>
                <p:cNvSpPr>
                  <a:spLocks noChangeShapeType="1"/>
                </p:cNvSpPr>
                <p:nvPr/>
              </p:nvSpPr>
              <p:spPr bwMode="gray">
                <a:xfrm>
                  <a:off x="1776" y="408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3836" name="Line 111"/>
                <p:cNvSpPr>
                  <a:spLocks noChangeShapeType="1"/>
                </p:cNvSpPr>
                <p:nvPr/>
              </p:nvSpPr>
              <p:spPr bwMode="gray">
                <a:xfrm>
                  <a:off x="1968" y="408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3837" name="Line 112"/>
                <p:cNvSpPr>
                  <a:spLocks noChangeShapeType="1"/>
                </p:cNvSpPr>
                <p:nvPr/>
              </p:nvSpPr>
              <p:spPr bwMode="gray">
                <a:xfrm>
                  <a:off x="2160" y="408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3838" name="Line 113"/>
                <p:cNvSpPr>
                  <a:spLocks noChangeShapeType="1"/>
                </p:cNvSpPr>
                <p:nvPr/>
              </p:nvSpPr>
              <p:spPr bwMode="gray">
                <a:xfrm>
                  <a:off x="2352" y="408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3839" name="Line 114"/>
                <p:cNvSpPr>
                  <a:spLocks noChangeShapeType="1"/>
                </p:cNvSpPr>
                <p:nvPr/>
              </p:nvSpPr>
              <p:spPr bwMode="gray">
                <a:xfrm>
                  <a:off x="2544" y="408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3840" name="Line 115"/>
                <p:cNvSpPr>
                  <a:spLocks noChangeShapeType="1"/>
                </p:cNvSpPr>
                <p:nvPr/>
              </p:nvSpPr>
              <p:spPr bwMode="gray">
                <a:xfrm>
                  <a:off x="2736" y="408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3841" name="Line 116"/>
                <p:cNvSpPr>
                  <a:spLocks noChangeShapeType="1"/>
                </p:cNvSpPr>
                <p:nvPr/>
              </p:nvSpPr>
              <p:spPr bwMode="gray">
                <a:xfrm>
                  <a:off x="768" y="393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3842" name="Line 117"/>
                <p:cNvSpPr>
                  <a:spLocks noChangeShapeType="1"/>
                </p:cNvSpPr>
                <p:nvPr/>
              </p:nvSpPr>
              <p:spPr bwMode="gray">
                <a:xfrm>
                  <a:off x="768" y="374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3843" name="Line 118"/>
                <p:cNvSpPr>
                  <a:spLocks noChangeShapeType="1"/>
                </p:cNvSpPr>
                <p:nvPr/>
              </p:nvSpPr>
              <p:spPr bwMode="gray">
                <a:xfrm>
                  <a:off x="768" y="355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3844" name="Line 119"/>
                <p:cNvSpPr>
                  <a:spLocks noChangeShapeType="1"/>
                </p:cNvSpPr>
                <p:nvPr/>
              </p:nvSpPr>
              <p:spPr bwMode="gray">
                <a:xfrm>
                  <a:off x="768" y="3360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3845" name="Line 120"/>
                <p:cNvSpPr>
                  <a:spLocks noChangeShapeType="1"/>
                </p:cNvSpPr>
                <p:nvPr/>
              </p:nvSpPr>
              <p:spPr bwMode="gray">
                <a:xfrm>
                  <a:off x="768" y="316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3846" name="Line 121"/>
                <p:cNvSpPr>
                  <a:spLocks noChangeShapeType="1"/>
                </p:cNvSpPr>
                <p:nvPr/>
              </p:nvSpPr>
              <p:spPr bwMode="gray">
                <a:xfrm>
                  <a:off x="768" y="297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33812" name="Text Box 122"/>
              <p:cNvSpPr txBox="1">
                <a:spLocks noChangeArrowheads="1"/>
              </p:cNvSpPr>
              <p:nvPr/>
            </p:nvSpPr>
            <p:spPr bwMode="gray">
              <a:xfrm>
                <a:off x="864" y="4032"/>
                <a:ext cx="201" cy="1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mbria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9pPr>
              </a:lstStyle>
              <a:p>
                <a:r>
                  <a:rPr lang="en-US" sz="900">
                    <a:latin typeface="Times New Roman" pitchFamily="18" charset="0"/>
                  </a:rPr>
                  <a:t> 0</a:t>
                </a:r>
              </a:p>
            </p:txBody>
          </p:sp>
          <p:sp>
            <p:nvSpPr>
              <p:cNvPr id="33813" name="Text Box 123"/>
              <p:cNvSpPr txBox="1">
                <a:spLocks noChangeArrowheads="1"/>
              </p:cNvSpPr>
              <p:nvPr/>
            </p:nvSpPr>
            <p:spPr bwMode="gray">
              <a:xfrm>
                <a:off x="1056" y="4128"/>
                <a:ext cx="201" cy="1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mbria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9pPr>
              </a:lstStyle>
              <a:p>
                <a:r>
                  <a:rPr lang="en-US" sz="900">
                    <a:latin typeface="Times New Roman" pitchFamily="18" charset="0"/>
                  </a:rPr>
                  <a:t> 1</a:t>
                </a:r>
              </a:p>
            </p:txBody>
          </p:sp>
          <p:sp>
            <p:nvSpPr>
              <p:cNvPr id="33814" name="Text Box 124"/>
              <p:cNvSpPr txBox="1">
                <a:spLocks noChangeArrowheads="1"/>
              </p:cNvSpPr>
              <p:nvPr/>
            </p:nvSpPr>
            <p:spPr bwMode="gray">
              <a:xfrm>
                <a:off x="768" y="3792"/>
                <a:ext cx="201" cy="1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mbria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9pPr>
              </a:lstStyle>
              <a:p>
                <a:r>
                  <a:rPr lang="en-US" sz="900">
                    <a:latin typeface="Times New Roman" pitchFamily="18" charset="0"/>
                  </a:rPr>
                  <a:t> 1</a:t>
                </a:r>
              </a:p>
            </p:txBody>
          </p:sp>
          <p:sp>
            <p:nvSpPr>
              <p:cNvPr id="33815" name="Text Box 125"/>
              <p:cNvSpPr txBox="1">
                <a:spLocks noChangeArrowheads="1"/>
              </p:cNvSpPr>
              <p:nvPr/>
            </p:nvSpPr>
            <p:spPr bwMode="gray">
              <a:xfrm>
                <a:off x="1248" y="4128"/>
                <a:ext cx="201" cy="1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mbria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9pPr>
              </a:lstStyle>
              <a:p>
                <a:r>
                  <a:rPr lang="en-US" sz="900">
                    <a:latin typeface="Times New Roman" pitchFamily="18" charset="0"/>
                  </a:rPr>
                  <a:t> 2</a:t>
                </a:r>
              </a:p>
            </p:txBody>
          </p:sp>
          <p:sp>
            <p:nvSpPr>
              <p:cNvPr id="33816" name="Text Box 126"/>
              <p:cNvSpPr txBox="1">
                <a:spLocks noChangeArrowheads="1"/>
              </p:cNvSpPr>
              <p:nvPr/>
            </p:nvSpPr>
            <p:spPr bwMode="gray">
              <a:xfrm>
                <a:off x="768" y="3600"/>
                <a:ext cx="201" cy="1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mbria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9pPr>
              </a:lstStyle>
              <a:p>
                <a:r>
                  <a:rPr lang="en-US" sz="900">
                    <a:latin typeface="Times New Roman" pitchFamily="18" charset="0"/>
                  </a:rPr>
                  <a:t> 2</a:t>
                </a:r>
              </a:p>
            </p:txBody>
          </p:sp>
          <p:sp>
            <p:nvSpPr>
              <p:cNvPr id="33817" name="Text Box 127"/>
              <p:cNvSpPr txBox="1">
                <a:spLocks noChangeArrowheads="1"/>
              </p:cNvSpPr>
              <p:nvPr/>
            </p:nvSpPr>
            <p:spPr bwMode="gray">
              <a:xfrm>
                <a:off x="1440" y="4128"/>
                <a:ext cx="201" cy="1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mbria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9pPr>
              </a:lstStyle>
              <a:p>
                <a:r>
                  <a:rPr lang="en-US" sz="900">
                    <a:latin typeface="Times New Roman" pitchFamily="18" charset="0"/>
                  </a:rPr>
                  <a:t> 3</a:t>
                </a:r>
              </a:p>
            </p:txBody>
          </p:sp>
          <p:sp>
            <p:nvSpPr>
              <p:cNvPr id="33818" name="Text Box 128"/>
              <p:cNvSpPr txBox="1">
                <a:spLocks noChangeArrowheads="1"/>
              </p:cNvSpPr>
              <p:nvPr/>
            </p:nvSpPr>
            <p:spPr bwMode="gray">
              <a:xfrm>
                <a:off x="1632" y="4128"/>
                <a:ext cx="201" cy="1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mbria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9pPr>
              </a:lstStyle>
              <a:p>
                <a:r>
                  <a:rPr lang="en-US" sz="900">
                    <a:latin typeface="Times New Roman" pitchFamily="18" charset="0"/>
                  </a:rPr>
                  <a:t> 4</a:t>
                </a:r>
              </a:p>
            </p:txBody>
          </p:sp>
          <p:sp>
            <p:nvSpPr>
              <p:cNvPr id="33819" name="Text Box 129"/>
              <p:cNvSpPr txBox="1">
                <a:spLocks noChangeArrowheads="1"/>
              </p:cNvSpPr>
              <p:nvPr/>
            </p:nvSpPr>
            <p:spPr bwMode="gray">
              <a:xfrm>
                <a:off x="1824" y="4128"/>
                <a:ext cx="201" cy="1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mbria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9pPr>
              </a:lstStyle>
              <a:p>
                <a:r>
                  <a:rPr lang="en-US" sz="900">
                    <a:latin typeface="Times New Roman" pitchFamily="18" charset="0"/>
                  </a:rPr>
                  <a:t> 5</a:t>
                </a:r>
              </a:p>
            </p:txBody>
          </p:sp>
          <p:sp>
            <p:nvSpPr>
              <p:cNvPr id="33820" name="Text Box 130"/>
              <p:cNvSpPr txBox="1">
                <a:spLocks noChangeArrowheads="1"/>
              </p:cNvSpPr>
              <p:nvPr/>
            </p:nvSpPr>
            <p:spPr bwMode="gray">
              <a:xfrm>
                <a:off x="2016" y="4128"/>
                <a:ext cx="201" cy="1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mbria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9pPr>
              </a:lstStyle>
              <a:p>
                <a:r>
                  <a:rPr lang="en-US" sz="900">
                    <a:latin typeface="Times New Roman" pitchFamily="18" charset="0"/>
                  </a:rPr>
                  <a:t> 6</a:t>
                </a:r>
              </a:p>
            </p:txBody>
          </p:sp>
          <p:sp>
            <p:nvSpPr>
              <p:cNvPr id="33821" name="Text Box 131"/>
              <p:cNvSpPr txBox="1">
                <a:spLocks noChangeArrowheads="1"/>
              </p:cNvSpPr>
              <p:nvPr/>
            </p:nvSpPr>
            <p:spPr bwMode="gray">
              <a:xfrm>
                <a:off x="2208" y="4128"/>
                <a:ext cx="201" cy="1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mbria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9pPr>
              </a:lstStyle>
              <a:p>
                <a:r>
                  <a:rPr lang="en-US" sz="900">
                    <a:latin typeface="Times New Roman" pitchFamily="18" charset="0"/>
                  </a:rPr>
                  <a:t> 7</a:t>
                </a:r>
              </a:p>
            </p:txBody>
          </p:sp>
          <p:sp>
            <p:nvSpPr>
              <p:cNvPr id="33822" name="Text Box 132"/>
              <p:cNvSpPr txBox="1">
                <a:spLocks noChangeArrowheads="1"/>
              </p:cNvSpPr>
              <p:nvPr/>
            </p:nvSpPr>
            <p:spPr bwMode="gray">
              <a:xfrm>
                <a:off x="2400" y="4128"/>
                <a:ext cx="201" cy="1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mbria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9pPr>
              </a:lstStyle>
              <a:p>
                <a:r>
                  <a:rPr lang="en-US" sz="900">
                    <a:latin typeface="Times New Roman" pitchFamily="18" charset="0"/>
                  </a:rPr>
                  <a:t> 8</a:t>
                </a:r>
              </a:p>
            </p:txBody>
          </p:sp>
          <p:sp>
            <p:nvSpPr>
              <p:cNvPr id="33823" name="Text Box 133"/>
              <p:cNvSpPr txBox="1">
                <a:spLocks noChangeArrowheads="1"/>
              </p:cNvSpPr>
              <p:nvPr/>
            </p:nvSpPr>
            <p:spPr bwMode="gray">
              <a:xfrm>
                <a:off x="2592" y="4128"/>
                <a:ext cx="201" cy="1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mbria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9pPr>
              </a:lstStyle>
              <a:p>
                <a:r>
                  <a:rPr lang="en-US" sz="900">
                    <a:latin typeface="Times New Roman" pitchFamily="18" charset="0"/>
                  </a:rPr>
                  <a:t> 9</a:t>
                </a:r>
              </a:p>
            </p:txBody>
          </p:sp>
          <p:sp>
            <p:nvSpPr>
              <p:cNvPr id="33824" name="Text Box 134"/>
              <p:cNvSpPr txBox="1">
                <a:spLocks noChangeArrowheads="1"/>
              </p:cNvSpPr>
              <p:nvPr/>
            </p:nvSpPr>
            <p:spPr bwMode="gray">
              <a:xfrm>
                <a:off x="2784" y="4129"/>
                <a:ext cx="244" cy="1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mbria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9pPr>
              </a:lstStyle>
              <a:p>
                <a:r>
                  <a:rPr lang="en-US" sz="900">
                    <a:latin typeface="Times New Roman" pitchFamily="18" charset="0"/>
                  </a:rPr>
                  <a:t> 10</a:t>
                </a:r>
              </a:p>
            </p:txBody>
          </p:sp>
          <p:sp>
            <p:nvSpPr>
              <p:cNvPr id="33825" name="Text Box 135"/>
              <p:cNvSpPr txBox="1">
                <a:spLocks noChangeArrowheads="1"/>
              </p:cNvSpPr>
              <p:nvPr/>
            </p:nvSpPr>
            <p:spPr bwMode="gray">
              <a:xfrm>
                <a:off x="768" y="3408"/>
                <a:ext cx="201" cy="1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mbria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9pPr>
              </a:lstStyle>
              <a:p>
                <a:r>
                  <a:rPr lang="en-US" sz="900">
                    <a:latin typeface="Times New Roman" pitchFamily="18" charset="0"/>
                  </a:rPr>
                  <a:t> 3</a:t>
                </a:r>
              </a:p>
            </p:txBody>
          </p:sp>
          <p:sp>
            <p:nvSpPr>
              <p:cNvPr id="33826" name="Text Box 136"/>
              <p:cNvSpPr txBox="1">
                <a:spLocks noChangeArrowheads="1"/>
              </p:cNvSpPr>
              <p:nvPr/>
            </p:nvSpPr>
            <p:spPr bwMode="gray">
              <a:xfrm>
                <a:off x="768" y="3216"/>
                <a:ext cx="201" cy="1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mbria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9pPr>
              </a:lstStyle>
              <a:p>
                <a:r>
                  <a:rPr lang="en-US" sz="900">
                    <a:latin typeface="Times New Roman" pitchFamily="18" charset="0"/>
                  </a:rPr>
                  <a:t> 4</a:t>
                </a:r>
              </a:p>
            </p:txBody>
          </p:sp>
          <p:sp>
            <p:nvSpPr>
              <p:cNvPr id="33827" name="Text Box 137"/>
              <p:cNvSpPr txBox="1">
                <a:spLocks noChangeArrowheads="1"/>
              </p:cNvSpPr>
              <p:nvPr/>
            </p:nvSpPr>
            <p:spPr bwMode="gray">
              <a:xfrm>
                <a:off x="768" y="3024"/>
                <a:ext cx="201" cy="1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mbria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9pPr>
              </a:lstStyle>
              <a:p>
                <a:r>
                  <a:rPr lang="en-US" sz="900">
                    <a:latin typeface="Times New Roman" pitchFamily="18" charset="0"/>
                  </a:rPr>
                  <a:t> 5</a:t>
                </a:r>
              </a:p>
            </p:txBody>
          </p:sp>
          <p:sp>
            <p:nvSpPr>
              <p:cNvPr id="33828" name="Text Box 138"/>
              <p:cNvSpPr txBox="1">
                <a:spLocks noChangeArrowheads="1"/>
              </p:cNvSpPr>
              <p:nvPr/>
            </p:nvSpPr>
            <p:spPr bwMode="gray">
              <a:xfrm>
                <a:off x="768" y="2832"/>
                <a:ext cx="201" cy="1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mbria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mbria" pitchFamily="18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mbria" pitchFamily="18" charset="0"/>
                  </a:defRPr>
                </a:lvl9pPr>
              </a:lstStyle>
              <a:p>
                <a:r>
                  <a:rPr lang="en-US" sz="900">
                    <a:latin typeface="Times New Roman" pitchFamily="18" charset="0"/>
                  </a:rPr>
                  <a:t> 6</a:t>
                </a:r>
              </a:p>
            </p:txBody>
          </p:sp>
        </p:grpSp>
      </p:grpSp>
      <p:grpSp>
        <p:nvGrpSpPr>
          <p:cNvPr id="83" name="Group 95"/>
          <p:cNvGrpSpPr>
            <a:grpSpLocks/>
          </p:cNvGrpSpPr>
          <p:nvPr/>
        </p:nvGrpSpPr>
        <p:grpSpPr bwMode="auto">
          <a:xfrm>
            <a:off x="3268663" y="2706688"/>
            <a:ext cx="388937" cy="777875"/>
            <a:chOff x="2971800" y="3657600"/>
            <a:chExt cx="428625" cy="857250"/>
          </a:xfrm>
        </p:grpSpPr>
        <p:grpSp>
          <p:nvGrpSpPr>
            <p:cNvPr id="33804" name="Group 86"/>
            <p:cNvGrpSpPr>
              <a:grpSpLocks/>
            </p:cNvGrpSpPr>
            <p:nvPr/>
          </p:nvGrpSpPr>
          <p:grpSpPr bwMode="auto">
            <a:xfrm>
              <a:off x="2971800" y="3657600"/>
              <a:ext cx="428625" cy="857250"/>
              <a:chOff x="1632" y="3936"/>
              <a:chExt cx="288" cy="576"/>
            </a:xfrm>
          </p:grpSpPr>
          <p:sp>
            <p:nvSpPr>
              <p:cNvPr id="33806" name="Rectangle 87"/>
              <p:cNvSpPr>
                <a:spLocks noChangeArrowheads="1"/>
              </p:cNvSpPr>
              <p:nvPr/>
            </p:nvSpPr>
            <p:spPr bwMode="auto">
              <a:xfrm>
                <a:off x="1632" y="4224"/>
                <a:ext cx="288" cy="28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07" name="AutoShape 88"/>
              <p:cNvSpPr>
                <a:spLocks noChangeArrowheads="1"/>
              </p:cNvSpPr>
              <p:nvPr/>
            </p:nvSpPr>
            <p:spPr bwMode="auto">
              <a:xfrm>
                <a:off x="1632" y="3936"/>
                <a:ext cx="288" cy="288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3805" name="Oval 94"/>
            <p:cNvSpPr>
              <a:spLocks noChangeArrowheads="1"/>
            </p:cNvSpPr>
            <p:nvPr/>
          </p:nvSpPr>
          <p:spPr bwMode="auto">
            <a:xfrm>
              <a:off x="3154363" y="4038600"/>
              <a:ext cx="46037" cy="46038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8" name="Group 97"/>
          <p:cNvGrpSpPr>
            <a:grpSpLocks/>
          </p:cNvGrpSpPr>
          <p:nvPr/>
        </p:nvGrpSpPr>
        <p:grpSpPr bwMode="auto">
          <a:xfrm>
            <a:off x="3225800" y="5345113"/>
            <a:ext cx="387350" cy="776287"/>
            <a:chOff x="2895600" y="6705600"/>
            <a:chExt cx="428625" cy="857250"/>
          </a:xfrm>
        </p:grpSpPr>
        <p:sp>
          <p:nvSpPr>
            <p:cNvPr id="33801" name="Rectangle 140"/>
            <p:cNvSpPr>
              <a:spLocks noChangeArrowheads="1"/>
            </p:cNvSpPr>
            <p:nvPr/>
          </p:nvSpPr>
          <p:spPr bwMode="auto">
            <a:xfrm>
              <a:off x="2895600" y="7134225"/>
              <a:ext cx="428625" cy="4286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2" name="AutoShape 141"/>
            <p:cNvSpPr>
              <a:spLocks noChangeArrowheads="1"/>
            </p:cNvSpPr>
            <p:nvPr/>
          </p:nvSpPr>
          <p:spPr bwMode="auto">
            <a:xfrm>
              <a:off x="2895600" y="6705600"/>
              <a:ext cx="428625" cy="428625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3" name="Oval 96"/>
            <p:cNvSpPr>
              <a:spLocks noChangeArrowheads="1"/>
            </p:cNvSpPr>
            <p:nvPr/>
          </p:nvSpPr>
          <p:spPr bwMode="auto">
            <a:xfrm>
              <a:off x="3078481" y="7086600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06801E-7 -5.88235E-7 L 0.17412 -0.00168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06" y="-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412 -0.00168 C 0.17317 -0.02038 0.17223 -0.03908 0.16766 -0.05483 C 0.16326 -0.07059 0.15523 -0.08487 0.14704 -0.09622 C 0.13885 -0.10777 0.12579 -0.11723 0.11918 -0.12332 C 0.11241 -0.12941 0.10863 -0.13088 0.10611 -0.13277 " pathEditMode="relative" rAng="0" ptsTypes="aaaaa">
                                      <p:cBhvr>
                                        <p:cTn id="21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01" y="-6555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23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3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5743E-6 -3.28013E-6 L 0.17137 -0.0033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68" y="-1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sz="quarter" idx="1"/>
          </p:nvPr>
        </p:nvSpPr>
        <p:spPr>
          <a:xfrm>
            <a:off x="493920" y="1524000"/>
            <a:ext cx="8087040" cy="4739217"/>
          </a:xfrm>
          <a:blipFill rotWithShape="1">
            <a:blip r:embed="rId3"/>
            <a:stretch>
              <a:fillRect l="-452" t="-2317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pic>
        <p:nvPicPr>
          <p:cNvPr id="34819" name="Picture 6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39" b="4939"/>
          <a:stretch>
            <a:fillRect/>
          </a:stretch>
        </p:blipFill>
        <p:spPr bwMode="auto">
          <a:xfrm>
            <a:off x="4416425" y="1957388"/>
            <a:ext cx="3662363" cy="193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6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39" b="4939"/>
          <a:stretch>
            <a:fillRect/>
          </a:stretch>
        </p:blipFill>
        <p:spPr bwMode="auto">
          <a:xfrm>
            <a:off x="493713" y="1946275"/>
            <a:ext cx="3663950" cy="193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Composition (an example) (2D)</a:t>
            </a:r>
          </a:p>
        </p:txBody>
      </p:sp>
      <p:sp>
        <p:nvSpPr>
          <p:cNvPr id="5" name="TextBox 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369121" y="1374119"/>
            <a:ext cx="2698680" cy="1099411"/>
          </a:xfrm>
          <a:prstGeom prst="rect">
            <a:avLst/>
          </a:prstGeom>
          <a:blipFill rotWithShape="1">
            <a:blip r:embed="rId5"/>
            <a:stretch>
              <a:fillRect l="-1348" t="-1639" b="-2732"/>
            </a:stretch>
          </a:blip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8" name="Isosceles Triangle 7"/>
          <p:cNvSpPr/>
          <p:nvPr/>
        </p:nvSpPr>
        <p:spPr>
          <a:xfrm>
            <a:off x="1600200" y="2806700"/>
            <a:ext cx="276225" cy="231775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36" tIns="41469" rIns="82936" bIns="4146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Isosceles Triangle 8"/>
          <p:cNvSpPr/>
          <p:nvPr/>
        </p:nvSpPr>
        <p:spPr>
          <a:xfrm rot="16200000">
            <a:off x="5215732" y="2553493"/>
            <a:ext cx="800100" cy="741363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36" tIns="41469" rIns="82936" bIns="4146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39" b="4939"/>
          <a:stretch>
            <a:fillRect/>
          </a:stretch>
        </p:blipFill>
        <p:spPr bwMode="auto">
          <a:xfrm>
            <a:off x="2636838" y="1004888"/>
            <a:ext cx="3179762" cy="168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39" b="4939"/>
          <a:stretch>
            <a:fillRect/>
          </a:stretch>
        </p:blipFill>
        <p:spPr bwMode="auto">
          <a:xfrm>
            <a:off x="2693988" y="3503613"/>
            <a:ext cx="3065462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Title 1"/>
          <p:cNvSpPr>
            <a:spLocks noGrp="1"/>
          </p:cNvSpPr>
          <p:nvPr>
            <p:ph type="title"/>
          </p:nvPr>
        </p:nvSpPr>
        <p:spPr>
          <a:xfrm>
            <a:off x="457200" y="595313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smtClean="0"/>
              <a:t>Composition (an example) (2D) (2/2)</a:t>
            </a:r>
          </a:p>
        </p:txBody>
      </p:sp>
      <p:sp>
        <p:nvSpPr>
          <p:cNvPr id="4" name="Isosceles Triangle 3"/>
          <p:cNvSpPr/>
          <p:nvPr/>
        </p:nvSpPr>
        <p:spPr>
          <a:xfrm>
            <a:off x="3625850" y="1663700"/>
            <a:ext cx="276225" cy="258763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36" tIns="41469" rIns="82936" bIns="4146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3587750" y="4114800"/>
            <a:ext cx="276225" cy="258763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36" tIns="41469" rIns="82936" bIns="4146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1266" name="Picture 2" descr="C:\Users\Ben\AppData\Local\Microsoft\Windows\Temporary Internet Files\Content.IE5\N6ZLN5IG\MC900441310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613" y="1209675"/>
            <a:ext cx="1452562" cy="145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sz="quarter" idx="1"/>
          </p:nvPr>
        </p:nvSpPr>
        <p:spPr>
          <a:xfrm>
            <a:off x="424800" y="802165"/>
            <a:ext cx="8229600" cy="5530180"/>
          </a:xfrm>
          <a:blipFill rotWithShape="1">
            <a:blip r:embed="rId5"/>
            <a:stretch>
              <a:fillRect l="-222" r="-444" b="-1544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1915E-6 -4.23352E-6 L -0.07797 0.0907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06" y="45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8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56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797 0.09072 L -0.00236 -4.23352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0" y="-45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1915E-6 -4.23352E-6 L -0.07797 0.09072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06" y="45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mph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56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797 0.09072 L -0.00236 -4.23352E-6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0" y="-45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8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5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44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7 4.06552E-6 L -0.04489 -0.02394 C -0.05371 -0.02919 -0.0671 -0.03192 -0.08096 -0.03192 C -0.09687 -0.03192 -0.10947 -0.02919 -0.11829 -0.02394 L -0.16066 4.06552E-6 " pathEditMode="relative" rAng="0" ptsTypes="FffFF">
                                      <p:cBhvr>
                                        <p:cTn id="6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23" y="-15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4" grpId="3" animBg="1"/>
      <p:bldP spid="4" grpId="4" animBg="1"/>
      <p:bldP spid="12" grpId="0" animBg="1"/>
      <p:bldP spid="12" grpId="1" animBg="1"/>
      <p:bldP spid="12" grpId="2" animBg="1"/>
      <p:bldP spid="12" grpId="3" animBg="1"/>
      <p:bldP spid="12" grpId="4" animBg="1"/>
      <p:bldP spid="12" grpId="5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smtClean="0"/>
          </a:p>
          <a:p>
            <a:pPr marL="0" indent="0" algn="ctr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mtClean="0"/>
              <a:t>Questions?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/>
          </a:p>
        </p:txBody>
      </p:sp>
      <p:sp>
        <p:nvSpPr>
          <p:cNvPr id="36867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 noRot="1" noChangeAspect="1" noMove="1" noResize="1" noEditPoints="1" noAdjustHandles="1" noChangeArrowheads="1" noChangeShapeType="1" noTextEdit="1"/>
          </p:cNvSpPr>
          <p:nvPr>
            <p:ph sz="quarter" idx="1"/>
          </p:nvPr>
        </p:nvSpPr>
        <p:spPr>
          <a:blipFill rotWithShape="1">
            <a:blip r:embed="rId3"/>
            <a:stretch>
              <a:fillRect l="-593" t="-2033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3789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Inverse Composite Matrix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 noRot="1" noChangeAspect="1" noMove="1" noResize="1" noEditPoints="1" noAdjustHandles="1" noChangeArrowheads="1" noChangeShapeType="1" noTextEdit="1"/>
          </p:cNvSpPr>
          <p:nvPr>
            <p:ph sz="quarter" idx="1"/>
          </p:nvPr>
        </p:nvSpPr>
        <p:spPr>
          <a:blipFill rotWithShape="1">
            <a:blip r:embed="rId2"/>
            <a:stretch>
              <a:fillRect l="-741" t="-1271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1126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Exercise</a:t>
            </a: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" r="9193"/>
          <a:stretch>
            <a:fillRect/>
          </a:stretch>
        </p:blipFill>
        <p:spPr bwMode="auto">
          <a:xfrm>
            <a:off x="1062038" y="3702050"/>
            <a:ext cx="2941637" cy="254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702050"/>
            <a:ext cx="3352800" cy="2617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4425950" y="4672013"/>
            <a:ext cx="876300" cy="7508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sz="quarter" idx="1"/>
          </p:nvPr>
        </p:nvSpPr>
        <p:spPr>
          <a:xfrm>
            <a:off x="457200" y="1219200"/>
            <a:ext cx="8229600" cy="5113145"/>
          </a:xfrm>
          <a:blipFill rotWithShape="1">
            <a:blip r:embed="rId3"/>
            <a:stretch>
              <a:fillRect l="-519" t="-1669" r="-1259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Inverses Revisited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smtClean="0"/>
          </a:p>
          <a:p>
            <a:pPr marL="0" indent="0" algn="ctr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mtClean="0"/>
              <a:t>Questions?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/>
          </a:p>
        </p:txBody>
      </p:sp>
      <p:sp>
        <p:nvSpPr>
          <p:cNvPr id="39939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25450" y="1147763"/>
            <a:ext cx="8229600" cy="5392737"/>
          </a:xfrm>
        </p:spPr>
        <p:txBody>
          <a:bodyPr lIns="82945" tIns="41473" rIns="82945" bIns="41473"/>
          <a:lstStyle/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sz="2200" dirty="0"/>
              <a:t>We understand linear transformations as changing the position of vertices relative to the standard axes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sz="2200" dirty="0"/>
              <a:t>Can also think of transforming the coordinate axes themselves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sz="2200" dirty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0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dirty="0" smtClean="0"/>
              <a:t> </a:t>
            </a:r>
            <a:r>
              <a:rPr lang="en-US" sz="2200" dirty="0"/>
              <a:t> </a:t>
            </a:r>
          </a:p>
          <a:p>
            <a:pPr marL="0" indent="0" fontAlgn="auto">
              <a:spcAft>
                <a:spcPts val="0"/>
              </a:spcAft>
              <a:buFont typeface="Wingdings 3"/>
              <a:buNone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sz="2200" dirty="0" smtClean="0"/>
              <a:t>Just </a:t>
            </a:r>
            <a:r>
              <a:rPr lang="en-US" sz="2200" dirty="0"/>
              <a:t>as in matrix composition, be careful of which order you modify your coordinate system</a:t>
            </a:r>
          </a:p>
        </p:txBody>
      </p:sp>
      <p:sp>
        <p:nvSpPr>
          <p:cNvPr id="40963" name="Title 1"/>
          <p:cNvSpPr>
            <a:spLocks noGrp="1"/>
          </p:cNvSpPr>
          <p:nvPr>
            <p:ph type="title"/>
          </p:nvPr>
        </p:nvSpPr>
        <p:spPr>
          <a:xfrm>
            <a:off x="457200" y="595313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smtClean="0"/>
              <a:t>Transforming Coordinate Axes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350" y="2116138"/>
            <a:ext cx="1649413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288" y="2254250"/>
            <a:ext cx="1651000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" y="2322513"/>
            <a:ext cx="1539875" cy="155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1392238" y="2806700"/>
            <a:ext cx="69850" cy="698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36" tIns="41469" rIns="82936" bIns="4146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225925" y="2738438"/>
            <a:ext cx="69850" cy="682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36" tIns="41469" rIns="82936" bIns="4146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097838" y="2598738"/>
            <a:ext cx="68262" cy="698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36" tIns="41469" rIns="82936" bIns="4146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35013" y="4124325"/>
            <a:ext cx="10128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>
              <a:defRPr>
                <a:solidFill>
                  <a:schemeClr val="tx1"/>
                </a:solidFill>
                <a:latin typeface="Cambr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</a:defRPr>
            </a:lvl9pPr>
          </a:lstStyle>
          <a:p>
            <a:r>
              <a:rPr lang="en-US"/>
              <a:t>Rotation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617913" y="4143375"/>
            <a:ext cx="86360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>
              <a:defRPr>
                <a:solidFill>
                  <a:schemeClr val="tx1"/>
                </a:solidFill>
                <a:latin typeface="Cambr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</a:defRPr>
            </a:lvl9pPr>
          </a:lstStyle>
          <a:p>
            <a:r>
              <a:rPr lang="en-US"/>
              <a:t>Scaling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358063" y="4124325"/>
            <a:ext cx="1293812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>
              <a:defRPr>
                <a:solidFill>
                  <a:schemeClr val="tx1"/>
                </a:solidFill>
                <a:latin typeface="Cambr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</a:defRPr>
            </a:lvl9pPr>
          </a:lstStyle>
          <a:p>
            <a:r>
              <a:rPr lang="en-US"/>
              <a:t>Translation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2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3005E-6 -3.30254E-6 L -0.03731 0.04871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3" y="2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0" grpId="0" animBg="1"/>
      <p:bldP spid="11" grpId="0" animBg="1"/>
      <p:bldP spid="6" grpId="0"/>
      <p:bldP spid="12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mtClean="0"/>
              <a:t>We have been doing everything in 2D.  What happens in 3D Cartesian Coordinate System?</a:t>
            </a:r>
          </a:p>
        </p:txBody>
      </p:sp>
      <p:sp>
        <p:nvSpPr>
          <p:cNvPr id="4198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Mapping It to 3D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 noRot="1" noChangeAspect="1" noMove="1" noResize="1" noEditPoints="1" noAdjustHandles="1" noChangeArrowheads="1" noChangeShapeType="1" noTextEdit="1"/>
          </p:cNvSpPr>
          <p:nvPr>
            <p:ph sz="quarter" idx="1"/>
          </p:nvPr>
        </p:nvSpPr>
        <p:spPr>
          <a:blipFill rotWithShape="1">
            <a:blip r:embed="rId2"/>
            <a:stretch>
              <a:fillRect l="-452" t="-635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6" name="Content Placeholder 5"/>
          <p:cNvSpPr>
            <a:spLocks noGrp="1" noRot="1" noChangeAspect="1" noMove="1" noResize="1" noEditPoints="1" noAdjustHandles="1" noChangeArrowheads="1" noChangeShapeType="1" noTextEdit="1"/>
          </p:cNvSpPr>
          <p:nvPr>
            <p:ph sz="quarter" idx="10"/>
          </p:nvPr>
        </p:nvSpPr>
        <p:spPr>
          <a:xfrm>
            <a:off x="4648200" y="1295400"/>
            <a:ext cx="4038600" cy="4953000"/>
          </a:xfrm>
          <a:blipFill rotWithShape="1">
            <a:blip r:embed="rId3"/>
            <a:stretch>
              <a:fillRect t="-246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4301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Composition of Transformations!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 noRot="1" noChangeAspect="1" noMove="1" noResize="1" noEditPoints="1" noAdjustHandles="1" noChangeArrowheads="1" noChangeShapeType="1" noTextEdit="1"/>
          </p:cNvSpPr>
          <p:nvPr>
            <p:ph sz="quarter" idx="1"/>
          </p:nvPr>
        </p:nvSpPr>
        <p:spPr>
          <a:blipFill rotWithShape="1">
            <a:blip r:embed="rId2"/>
            <a:stretch>
              <a:fillRect l="-519" t="-1398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4403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Rotation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sz="quarter" idx="1"/>
          </p:nvPr>
        </p:nvSpPr>
        <p:spPr>
          <a:xfrm>
            <a:off x="355680" y="1147801"/>
            <a:ext cx="8432639" cy="5251399"/>
          </a:xfrm>
          <a:blipFill rotWithShape="1">
            <a:blip r:embed="rId3"/>
            <a:stretch>
              <a:fillRect l="-361" t="-1740" r="-1228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4505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Rotating axis by axis (1/2)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32160" y="3083364"/>
          <a:ext cx="7741440" cy="2161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0480"/>
                <a:gridCol w="2580480"/>
                <a:gridCol w="2580480"/>
              </a:tblGrid>
              <a:tr h="56027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82944" marR="82944" marT="41476" marB="41476">
                    <a:blipFill rotWithShape="1">
                      <a:blip r:embed="rId4"/>
                      <a:stretch>
                        <a:fillRect l="-236" t="-1087" r="-200236" b="-28587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82944" marR="82944" marT="41476" marB="41476">
                    <a:blipFill rotWithShape="1">
                      <a:blip r:embed="rId4"/>
                      <a:stretch>
                        <a:fillRect l="-100000" t="-1087" r="-99764" b="-28587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82944" marR="82944" marT="41476" marB="41476">
                    <a:blipFill rotWithShape="1">
                      <a:blip r:embed="rId4"/>
                      <a:stretch>
                        <a:fillRect l="-200473" t="-1087" b="-285870"/>
                      </a:stretch>
                    </a:blipFill>
                  </a:tcPr>
                </a:tc>
              </a:tr>
              <a:tr h="1600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82944" marR="82944" marT="41476" marB="41476">
                    <a:blipFill rotWithShape="1">
                      <a:blip r:embed="rId4"/>
                      <a:stretch>
                        <a:fillRect l="-236" t="-35496" r="-200236" b="-382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82944" marR="82944" marT="41476" marB="41476">
                    <a:blipFill rotWithShape="1">
                      <a:blip r:embed="rId4"/>
                      <a:stretch>
                        <a:fillRect l="-100000" t="-35496" r="-99764" b="-382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82944" marR="82944" marT="41476" marB="41476">
                    <a:blipFill rotWithShape="1">
                      <a:blip r:embed="rId4"/>
                      <a:stretch>
                        <a:fillRect l="-200473" t="-35496" b="-382"/>
                      </a:stretch>
                    </a:blip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sz="quarter" idx="1"/>
          </p:nvPr>
        </p:nvSpPr>
        <p:spPr>
          <a:blipFill rotWithShape="1">
            <a:blip r:embed="rId3"/>
            <a:stretch>
              <a:fillRect l="-370" t="-762" b="-762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4608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Rotating axis by axis (2/2)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 lIns="82945" tIns="41473" rIns="82945" bIns="41473">
            <a:normAutofit fontScale="92500" lnSpcReduction="20000"/>
          </a:bodyPr>
          <a:lstStyle/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Inverses are once again parallel to their 2D versions…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/>
              <a:t>Composition works exactly the same way…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/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/>
          </a:p>
        </p:txBody>
      </p:sp>
      <p:sp>
        <p:nvSpPr>
          <p:cNvPr id="4710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Inverses and Composition in 3D!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55680" y="1910966"/>
          <a:ext cx="8432640" cy="37302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5360"/>
                <a:gridCol w="6497280"/>
              </a:tblGrid>
              <a:tr h="33181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Transformation</a:t>
                      </a:r>
                      <a:endParaRPr lang="en-US" sz="1600" dirty="0"/>
                    </a:p>
                  </a:txBody>
                  <a:tcPr marL="82944" marR="82944" marT="41476" marB="41476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Matrix Inverse</a:t>
                      </a:r>
                      <a:endParaRPr lang="en-US" sz="1600" dirty="0"/>
                    </a:p>
                  </a:txBody>
                  <a:tcPr marL="82944" marR="82944" marT="41476" marB="41476"/>
                </a:tc>
              </a:tr>
              <a:tr h="1147223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Scaling</a:t>
                      </a:r>
                      <a:endParaRPr lang="en-US" sz="2900" dirty="0"/>
                    </a:p>
                  </a:txBody>
                  <a:tcPr marL="82944" marR="82944" marT="41476" marB="41476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82944" marR="82944" marT="41476" marB="41476">
                    <a:blipFill rotWithShape="1">
                      <a:blip r:embed="rId3"/>
                      <a:stretch>
                        <a:fillRect l="-29831" t="-30688" b="-195767"/>
                      </a:stretch>
                    </a:blipFill>
                  </a:tcPr>
                </a:tc>
              </a:tr>
              <a:tr h="1250051">
                <a:tc>
                  <a:txBody>
                    <a:bodyPr/>
                    <a:lstStyle/>
                    <a:p>
                      <a:r>
                        <a:rPr lang="en-US" sz="2900" dirty="0" smtClean="0"/>
                        <a:t>Rotation</a:t>
                      </a:r>
                      <a:endParaRPr lang="en-US" sz="2900" dirty="0"/>
                    </a:p>
                  </a:txBody>
                  <a:tcPr marL="82944" marR="82944" marT="41476" marB="41476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82944" marR="82944" marT="41476" marB="41476">
                    <a:blipFill rotWithShape="1">
                      <a:blip r:embed="rId3"/>
                      <a:stretch>
                        <a:fillRect l="-29831" t="-120488" b="-80488"/>
                      </a:stretch>
                    </a:blipFill>
                  </a:tcPr>
                </a:tc>
              </a:tr>
              <a:tr h="1001136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Translation</a:t>
                      </a:r>
                      <a:endParaRPr lang="en-US" sz="2800" dirty="0"/>
                    </a:p>
                  </a:txBody>
                  <a:tcPr marL="82944" marR="82944" marT="41476" marB="41476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82944" marR="82944" marT="41476" marB="41476">
                    <a:blipFill rotWithShape="1">
                      <a:blip r:embed="rId3"/>
                      <a:stretch>
                        <a:fillRect l="-29831" t="-275610" b="-610"/>
                      </a:stretch>
                    </a:blip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sz="quarter" idx="1"/>
          </p:nvPr>
        </p:nvSpPr>
        <p:spPr>
          <a:xfrm>
            <a:off x="286560" y="1219199"/>
            <a:ext cx="8640000" cy="5044018"/>
          </a:xfrm>
          <a:blipFill rotWithShape="1">
            <a:blip r:embed="rId3"/>
            <a:stretch>
              <a:fillRect l="-353" t="-726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48131" name="Title 1"/>
          <p:cNvSpPr>
            <a:spLocks noGrp="1"/>
          </p:cNvSpPr>
          <p:nvPr>
            <p:ph type="title"/>
          </p:nvPr>
        </p:nvSpPr>
        <p:spPr>
          <a:xfrm>
            <a:off x="457200" y="608013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smtClean="0"/>
              <a:t>Example in 3D!</a:t>
            </a:r>
          </a:p>
        </p:txBody>
      </p:sp>
      <p:sp>
        <p:nvSpPr>
          <p:cNvPr id="48132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467600" y="6400800"/>
            <a:ext cx="1219200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/>
          <a:lstStyle>
            <a:lvl1pPr>
              <a:defRPr>
                <a:solidFill>
                  <a:schemeClr val="tx1"/>
                </a:solidFill>
                <a:latin typeface="Cambria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itchFamily="18" charset="0"/>
              </a:defRPr>
            </a:lvl9pPr>
          </a:lstStyle>
          <a:p>
            <a:fld id="{FAD6F256-FED6-49EB-A611-BD5103CD1224}" type="slidenum">
              <a:rPr lang="en-US"/>
              <a:pPr/>
              <a:t>39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 noRot="1" noChangeAspect="1" noMove="1" noResize="1" noEditPoints="1" noAdjustHandles="1" noChangeArrowheads="1" noChangeShapeType="1" noTextEdit="1"/>
          </p:cNvSpPr>
          <p:nvPr>
            <p:ph sz="quarter" idx="1"/>
          </p:nvPr>
        </p:nvSpPr>
        <p:spPr>
          <a:blipFill rotWithShape="1">
            <a:blip r:embed="rId2"/>
            <a:stretch>
              <a:fillRect l="-74" r="-1111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1229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Exercise - Solution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" r="9193"/>
          <a:stretch>
            <a:fillRect/>
          </a:stretch>
        </p:blipFill>
        <p:spPr bwMode="auto">
          <a:xfrm>
            <a:off x="879475" y="1408113"/>
            <a:ext cx="2527300" cy="218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238" y="1408113"/>
            <a:ext cx="2879725" cy="2249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ight Arrow 8"/>
          <p:cNvSpPr/>
          <p:nvPr/>
        </p:nvSpPr>
        <p:spPr>
          <a:xfrm>
            <a:off x="4243388" y="2378075"/>
            <a:ext cx="723900" cy="644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smtClean="0"/>
          </a:p>
          <a:p>
            <a:pPr marL="0" indent="0" algn="ctr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mtClean="0"/>
              <a:t>Questions?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/>
          </a:p>
        </p:txBody>
      </p:sp>
      <p:sp>
        <p:nvSpPr>
          <p:cNvPr id="49155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000" smtClean="0"/>
              <a:t>We’re going to use Gauss-Jordan elimination</a:t>
            </a:r>
          </a:p>
          <a:p>
            <a:r>
              <a:rPr lang="en-US" sz="2000" smtClean="0"/>
              <a:t>Finding A</a:t>
            </a:r>
            <a:r>
              <a:rPr lang="en-US" sz="2000" baseline="30000" smtClean="0"/>
              <a:t>-1</a:t>
            </a:r>
            <a:r>
              <a:rPr lang="en-US" sz="2000" smtClean="0"/>
              <a:t> with Gauss-Jordan elimination is done by augmenting A with I to get [A|I], then reducing the new matrix into reduced row echelon form (rref) to get a new matrix. This new matrix will be of the form [I|A</a:t>
            </a:r>
            <a:r>
              <a:rPr lang="en-US" sz="2000" baseline="30000" smtClean="0"/>
              <a:t>-1</a:t>
            </a:r>
            <a:r>
              <a:rPr lang="en-US" sz="2000" smtClean="0"/>
              <a:t>]</a:t>
            </a:r>
          </a:p>
          <a:p>
            <a:r>
              <a:rPr lang="en-US" sz="2000" smtClean="0"/>
              <a:t>What does rref really mean?</a:t>
            </a:r>
          </a:p>
          <a:p>
            <a:pPr lvl="1"/>
            <a:r>
              <a:rPr lang="en-US" sz="1600" smtClean="0"/>
              <a:t>If a row does not consist entirely of zeros, then the first nonzero number in the row is a 1. (Call this a leading 1)</a:t>
            </a:r>
          </a:p>
          <a:p>
            <a:pPr lvl="1"/>
            <a:r>
              <a:rPr lang="en-US" sz="1600" smtClean="0"/>
              <a:t>If there are any rows that consist entirely of zeros, then they are grouped together at the bottom of the matrix.</a:t>
            </a:r>
          </a:p>
          <a:p>
            <a:pPr lvl="1"/>
            <a:r>
              <a:rPr lang="en-US" sz="1600" smtClean="0"/>
              <a:t>If any two successive rows do not consist entirely of zeros, the leading 1 in the lower row occurs farther to the right than the leading 1 in the higher row</a:t>
            </a:r>
          </a:p>
          <a:p>
            <a:pPr lvl="1"/>
            <a:r>
              <a:rPr lang="en-US" sz="1600" smtClean="0"/>
              <a:t>Each column that contains a leading 1 has zeros everywhere else.</a:t>
            </a:r>
          </a:p>
          <a:p>
            <a:endParaRPr lang="en-US" smtClean="0"/>
          </a:p>
        </p:txBody>
      </p:sp>
      <p:sp>
        <p:nvSpPr>
          <p:cNvPr id="5017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to Invert a Matrix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mtClean="0"/>
              <a:t>To transform a matrix into rref we are allowed to perform any of the three elementary row operations. These are:</a:t>
            </a:r>
          </a:p>
          <a:p>
            <a:pPr lvl="1"/>
            <a:r>
              <a:rPr lang="en-US" smtClean="0"/>
              <a:t>Multiply a row by a nonzero constant</a:t>
            </a:r>
          </a:p>
          <a:p>
            <a:pPr lvl="1"/>
            <a:r>
              <a:rPr lang="en-US" smtClean="0"/>
              <a:t>Interchange two rows</a:t>
            </a:r>
          </a:p>
          <a:p>
            <a:pPr lvl="1"/>
            <a:r>
              <a:rPr lang="en-US" smtClean="0"/>
              <a:t>Add a multiple of one row to another row</a:t>
            </a:r>
          </a:p>
          <a:p>
            <a:endParaRPr lang="en-US" smtClean="0"/>
          </a:p>
        </p:txBody>
      </p:sp>
      <p:sp>
        <p:nvSpPr>
          <p:cNvPr id="5120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to Invert a Matrix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 noRot="1" noChangeAspect="1" noMove="1" noResize="1" noEditPoints="1" noAdjustHandles="1" noChangeArrowheads="1" noChangeShapeType="1" noTextEdit="1"/>
          </p:cNvSpPr>
          <p:nvPr>
            <p:ph sz="quarter" idx="1"/>
          </p:nvPr>
        </p:nvSpPr>
        <p:spPr>
          <a:blipFill rotWithShape="1">
            <a:blip r:embed="rId2"/>
            <a:stretch>
              <a:fillRect l="-222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5222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to Invert a Matrix, Example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 noRot="1" noChangeAspect="1" noMove="1" noResize="1" noEditPoints="1" noAdjustHandles="1" noChangeArrowheads="1" noChangeShapeType="1" noTextEdit="1"/>
          </p:cNvSpPr>
          <p:nvPr>
            <p:ph sz="quarter" idx="1"/>
          </p:nvPr>
        </p:nvSpPr>
        <p:spPr>
          <a:blipFill rotWithShape="1">
            <a:blip r:embed="rId2"/>
            <a:stretch>
              <a:fillRect l="-222" t="-635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5325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to Invert a Matrix, Example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smtClean="0"/>
          </a:p>
          <a:p>
            <a:pPr marL="0" indent="0" algn="ctr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mtClean="0"/>
              <a:t>Questions?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/>
          </a:p>
        </p:txBody>
      </p:sp>
      <p:sp>
        <p:nvSpPr>
          <p:cNvPr id="54275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 noRot="1" noChangeAspect="1" noMove="1" noResize="1" noEditPoints="1" noAdjustHandles="1" noChangeArrowheads="1" noChangeShapeType="1" noTextEdit="1"/>
          </p:cNvSpPr>
          <p:nvPr>
            <p:ph sz="quarter" idx="1"/>
          </p:nvPr>
        </p:nvSpPr>
        <p:spPr>
          <a:blipFill rotWithShape="1">
            <a:blip r:embed="rId2"/>
            <a:stretch>
              <a:fillRect l="-296" t="-2160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5529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Addendum – Matrix Notation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 noRot="1" noChangeAspect="1" noMove="1" noResize="1" noEditPoints="1" noAdjustHandles="1" noChangeArrowheads="1" noChangeShapeType="1" noTextEdit="1"/>
          </p:cNvSpPr>
          <p:nvPr>
            <p:ph sz="quarter" idx="1"/>
          </p:nvPr>
        </p:nvSpPr>
        <p:spPr>
          <a:blipFill rotWithShape="1">
            <a:blip r:embed="rId2"/>
            <a:stretch>
              <a:fillRect l="-741" t="-1271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5632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Addendum – Matrix Notation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 noRot="1" noChangeAspect="1" noMove="1" noResize="1" noEditPoints="1" noAdjustHandles="1" noChangeArrowheads="1" noChangeShapeType="1" noTextEdit="1"/>
          </p:cNvSpPr>
          <p:nvPr>
            <p:ph sz="quarter" idx="1"/>
          </p:nvPr>
        </p:nvSpPr>
        <p:spPr>
          <a:blipFill rotWithShape="1">
            <a:blip r:embed="rId2"/>
            <a:stretch>
              <a:fillRect l="-222" t="-1906" r="-1111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5734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Addendum – Matrix Notation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smtClean="0"/>
          </a:p>
          <a:p>
            <a:pPr marL="0" indent="0" algn="ctr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mtClean="0"/>
              <a:t>Questions?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/>
          </a:p>
        </p:txBody>
      </p:sp>
      <p:sp>
        <p:nvSpPr>
          <p:cNvPr id="58371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smtClean="0"/>
          </a:p>
          <a:p>
            <a:pPr marL="0" indent="0" algn="ctr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mtClean="0"/>
              <a:t>Questions?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/>
          </a:p>
        </p:txBody>
      </p:sp>
      <p:sp>
        <p:nvSpPr>
          <p:cNvPr id="13315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447800"/>
            <a:ext cx="8229600" cy="533400"/>
          </a:xfrm>
        </p:spPr>
        <p:txBody>
          <a:bodyPr/>
          <a:lstStyle/>
          <a:p>
            <a:r>
              <a:rPr lang="en-US" smtClean="0"/>
              <a:t>Shearing refers to the “sliding” or “skewing” effect</a:t>
            </a:r>
          </a:p>
        </p:txBody>
      </p:sp>
      <p:sp>
        <p:nvSpPr>
          <p:cNvPr id="5939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Addendum: Shearing / Skewing</a:t>
            </a:r>
          </a:p>
        </p:txBody>
      </p:sp>
      <p:grpSp>
        <p:nvGrpSpPr>
          <p:cNvPr id="59396" name="Group 77"/>
          <p:cNvGrpSpPr>
            <a:grpSpLocks/>
          </p:cNvGrpSpPr>
          <p:nvPr/>
        </p:nvGrpSpPr>
        <p:grpSpPr bwMode="auto">
          <a:xfrm>
            <a:off x="5122863" y="2116138"/>
            <a:ext cx="3670300" cy="2176462"/>
            <a:chOff x="672" y="3552"/>
            <a:chExt cx="2592" cy="1646"/>
          </a:xfrm>
        </p:grpSpPr>
        <p:grpSp>
          <p:nvGrpSpPr>
            <p:cNvPr id="59399" name="Group 67"/>
            <p:cNvGrpSpPr>
              <a:grpSpLocks/>
            </p:cNvGrpSpPr>
            <p:nvPr/>
          </p:nvGrpSpPr>
          <p:grpSpPr bwMode="auto">
            <a:xfrm>
              <a:off x="672" y="3552"/>
              <a:ext cx="2592" cy="1646"/>
              <a:chOff x="672" y="3408"/>
              <a:chExt cx="2592" cy="1646"/>
            </a:xfrm>
          </p:grpSpPr>
          <p:grpSp>
            <p:nvGrpSpPr>
              <p:cNvPr id="59407" name="Group 66"/>
              <p:cNvGrpSpPr>
                <a:grpSpLocks/>
              </p:cNvGrpSpPr>
              <p:nvPr/>
            </p:nvGrpSpPr>
            <p:grpSpPr bwMode="auto">
              <a:xfrm>
                <a:off x="672" y="3408"/>
                <a:ext cx="2592" cy="1646"/>
                <a:chOff x="672" y="3408"/>
                <a:chExt cx="2592" cy="1646"/>
              </a:xfrm>
            </p:grpSpPr>
            <p:grpSp>
              <p:nvGrpSpPr>
                <p:cNvPr id="59409" name="Group 9"/>
                <p:cNvGrpSpPr>
                  <a:grpSpLocks/>
                </p:cNvGrpSpPr>
                <p:nvPr/>
              </p:nvGrpSpPr>
              <p:grpSpPr bwMode="auto">
                <a:xfrm>
                  <a:off x="672" y="3408"/>
                  <a:ext cx="2592" cy="1646"/>
                  <a:chOff x="960" y="3216"/>
                  <a:chExt cx="2592" cy="1646"/>
                </a:xfrm>
              </p:grpSpPr>
              <p:sp>
                <p:nvSpPr>
                  <p:cNvPr id="59415" name="Text Box 10"/>
                  <p:cNvSpPr txBox="1">
                    <a:spLocks noChangeArrowheads="1"/>
                  </p:cNvSpPr>
                  <p:nvPr/>
                </p:nvSpPr>
                <p:spPr bwMode="gray">
                  <a:xfrm>
                    <a:off x="960" y="3216"/>
                    <a:ext cx="192" cy="2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ambria" pitchFamily="18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mbria" pitchFamily="18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mbria" pitchFamily="18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mbria" pitchFamily="18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mbria" pitchFamily="18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mbria" pitchFamily="18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mbria" pitchFamily="18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mbria" pitchFamily="18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mbria" pitchFamily="18" charset="0"/>
                      </a:defRPr>
                    </a:lvl9pPr>
                  </a:lstStyle>
                  <a:p>
                    <a:r>
                      <a:rPr lang="en-US" sz="1700">
                        <a:latin typeface="Times New Roman" pitchFamily="18" charset="0"/>
                      </a:rPr>
                      <a:t>Y</a:t>
                    </a:r>
                  </a:p>
                </p:txBody>
              </p:sp>
              <p:sp>
                <p:nvSpPr>
                  <p:cNvPr id="59416" name="Text Box 11"/>
                  <p:cNvSpPr txBox="1">
                    <a:spLocks noChangeArrowheads="1"/>
                  </p:cNvSpPr>
                  <p:nvPr/>
                </p:nvSpPr>
                <p:spPr bwMode="gray">
                  <a:xfrm>
                    <a:off x="3360" y="4608"/>
                    <a:ext cx="192" cy="25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defRPr>
                        <a:solidFill>
                          <a:schemeClr val="tx1"/>
                        </a:solidFill>
                        <a:latin typeface="Cambria" pitchFamily="18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mbria" pitchFamily="18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mbria" pitchFamily="18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mbria" pitchFamily="18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mbria" pitchFamily="18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mbria" pitchFamily="18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mbria" pitchFamily="18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mbria" pitchFamily="18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mbria" pitchFamily="18" charset="0"/>
                      </a:defRPr>
                    </a:lvl9pPr>
                  </a:lstStyle>
                  <a:p>
                    <a:r>
                      <a:rPr lang="en-US" sz="1700">
                        <a:latin typeface="Times New Roman" pitchFamily="18" charset="0"/>
                      </a:rPr>
                      <a:t>X</a:t>
                    </a:r>
                  </a:p>
                </p:txBody>
              </p:sp>
              <p:grpSp>
                <p:nvGrpSpPr>
                  <p:cNvPr id="59417" name="Group 12"/>
                  <p:cNvGrpSpPr>
                    <a:grpSpLocks/>
                  </p:cNvGrpSpPr>
                  <p:nvPr/>
                </p:nvGrpSpPr>
                <p:grpSpPr bwMode="auto">
                  <a:xfrm>
                    <a:off x="1104" y="3264"/>
                    <a:ext cx="2304" cy="1520"/>
                    <a:chOff x="768" y="2784"/>
                    <a:chExt cx="2304" cy="1520"/>
                  </a:xfrm>
                </p:grpSpPr>
                <p:grpSp>
                  <p:nvGrpSpPr>
                    <p:cNvPr id="59418" name="Group 13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912" y="2784"/>
                      <a:ext cx="2160" cy="1344"/>
                      <a:chOff x="768" y="2832"/>
                      <a:chExt cx="2160" cy="1344"/>
                    </a:xfrm>
                  </p:grpSpPr>
                  <p:sp>
                    <p:nvSpPr>
                      <p:cNvPr id="59436" name="Line 14"/>
                      <p:cNvSpPr>
                        <a:spLocks noChangeShapeType="1"/>
                      </p:cNvSpPr>
                      <p:nvPr/>
                    </p:nvSpPr>
                    <p:spPr bwMode="gray">
                      <a:xfrm flipV="1">
                        <a:off x="816" y="2832"/>
                        <a:ext cx="0" cy="1248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 type="triangle" w="med" len="med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59437" name="Line 15"/>
                      <p:cNvSpPr>
                        <a:spLocks noChangeShapeType="1"/>
                      </p:cNvSpPr>
                      <p:nvPr/>
                    </p:nvSpPr>
                    <p:spPr bwMode="gray">
                      <a:xfrm>
                        <a:off x="864" y="4128"/>
                        <a:ext cx="2064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 type="triangle" w="med" len="med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59438" name="Line 16"/>
                      <p:cNvSpPr>
                        <a:spLocks noChangeShapeType="1"/>
                      </p:cNvSpPr>
                      <p:nvPr/>
                    </p:nvSpPr>
                    <p:spPr bwMode="gray">
                      <a:xfrm>
                        <a:off x="1008" y="4080"/>
                        <a:ext cx="0" cy="96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59439" name="Line 17"/>
                      <p:cNvSpPr>
                        <a:spLocks noChangeShapeType="1"/>
                      </p:cNvSpPr>
                      <p:nvPr/>
                    </p:nvSpPr>
                    <p:spPr bwMode="gray">
                      <a:xfrm>
                        <a:off x="1200" y="4080"/>
                        <a:ext cx="0" cy="96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59440" name="Line 18"/>
                      <p:cNvSpPr>
                        <a:spLocks noChangeShapeType="1"/>
                      </p:cNvSpPr>
                      <p:nvPr/>
                    </p:nvSpPr>
                    <p:spPr bwMode="gray">
                      <a:xfrm>
                        <a:off x="1584" y="4080"/>
                        <a:ext cx="0" cy="96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59441" name="Line 19"/>
                      <p:cNvSpPr>
                        <a:spLocks noChangeShapeType="1"/>
                      </p:cNvSpPr>
                      <p:nvPr/>
                    </p:nvSpPr>
                    <p:spPr bwMode="gray">
                      <a:xfrm>
                        <a:off x="1392" y="4080"/>
                        <a:ext cx="0" cy="96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59442" name="Line 20"/>
                      <p:cNvSpPr>
                        <a:spLocks noChangeShapeType="1"/>
                      </p:cNvSpPr>
                      <p:nvPr/>
                    </p:nvSpPr>
                    <p:spPr bwMode="gray">
                      <a:xfrm>
                        <a:off x="1776" y="4080"/>
                        <a:ext cx="0" cy="96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59443" name="Line 21"/>
                      <p:cNvSpPr>
                        <a:spLocks noChangeShapeType="1"/>
                      </p:cNvSpPr>
                      <p:nvPr/>
                    </p:nvSpPr>
                    <p:spPr bwMode="gray">
                      <a:xfrm>
                        <a:off x="1968" y="4080"/>
                        <a:ext cx="0" cy="96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59444" name="Line 22"/>
                      <p:cNvSpPr>
                        <a:spLocks noChangeShapeType="1"/>
                      </p:cNvSpPr>
                      <p:nvPr/>
                    </p:nvSpPr>
                    <p:spPr bwMode="gray">
                      <a:xfrm>
                        <a:off x="2160" y="4080"/>
                        <a:ext cx="0" cy="96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59445" name="Line 23"/>
                      <p:cNvSpPr>
                        <a:spLocks noChangeShapeType="1"/>
                      </p:cNvSpPr>
                      <p:nvPr/>
                    </p:nvSpPr>
                    <p:spPr bwMode="gray">
                      <a:xfrm>
                        <a:off x="2352" y="4080"/>
                        <a:ext cx="0" cy="96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59446" name="Line 24"/>
                      <p:cNvSpPr>
                        <a:spLocks noChangeShapeType="1"/>
                      </p:cNvSpPr>
                      <p:nvPr/>
                    </p:nvSpPr>
                    <p:spPr bwMode="gray">
                      <a:xfrm>
                        <a:off x="2544" y="4080"/>
                        <a:ext cx="0" cy="96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59447" name="Line 25"/>
                      <p:cNvSpPr>
                        <a:spLocks noChangeShapeType="1"/>
                      </p:cNvSpPr>
                      <p:nvPr/>
                    </p:nvSpPr>
                    <p:spPr bwMode="gray">
                      <a:xfrm>
                        <a:off x="2736" y="4080"/>
                        <a:ext cx="0" cy="96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59448" name="Line 26"/>
                      <p:cNvSpPr>
                        <a:spLocks noChangeShapeType="1"/>
                      </p:cNvSpPr>
                      <p:nvPr/>
                    </p:nvSpPr>
                    <p:spPr bwMode="gray">
                      <a:xfrm>
                        <a:off x="768" y="3936"/>
                        <a:ext cx="96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59449" name="Line 27"/>
                      <p:cNvSpPr>
                        <a:spLocks noChangeShapeType="1"/>
                      </p:cNvSpPr>
                      <p:nvPr/>
                    </p:nvSpPr>
                    <p:spPr bwMode="gray">
                      <a:xfrm>
                        <a:off x="768" y="3744"/>
                        <a:ext cx="96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59450" name="Line 28"/>
                      <p:cNvSpPr>
                        <a:spLocks noChangeShapeType="1"/>
                      </p:cNvSpPr>
                      <p:nvPr/>
                    </p:nvSpPr>
                    <p:spPr bwMode="gray">
                      <a:xfrm>
                        <a:off x="768" y="3552"/>
                        <a:ext cx="96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59451" name="Line 29"/>
                      <p:cNvSpPr>
                        <a:spLocks noChangeShapeType="1"/>
                      </p:cNvSpPr>
                      <p:nvPr/>
                    </p:nvSpPr>
                    <p:spPr bwMode="gray">
                      <a:xfrm>
                        <a:off x="768" y="3360"/>
                        <a:ext cx="96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59452" name="Line 30"/>
                      <p:cNvSpPr>
                        <a:spLocks noChangeShapeType="1"/>
                      </p:cNvSpPr>
                      <p:nvPr/>
                    </p:nvSpPr>
                    <p:spPr bwMode="gray">
                      <a:xfrm>
                        <a:off x="768" y="3168"/>
                        <a:ext cx="96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59453" name="Line 31"/>
                      <p:cNvSpPr>
                        <a:spLocks noChangeShapeType="1"/>
                      </p:cNvSpPr>
                      <p:nvPr/>
                    </p:nvSpPr>
                    <p:spPr bwMode="gray">
                      <a:xfrm>
                        <a:off x="768" y="2976"/>
                        <a:ext cx="96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59419" name="Text Box 32"/>
                    <p:cNvSpPr txBox="1">
                      <a:spLocks noChangeArrowheads="1"/>
                    </p:cNvSpPr>
                    <p:nvPr/>
                  </p:nvSpPr>
                  <p:spPr bwMode="gray">
                    <a:xfrm>
                      <a:off x="864" y="4032"/>
                      <a:ext cx="187" cy="17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5pPr>
                      <a:lvl6pPr marL="25146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6pPr>
                      <a:lvl7pPr marL="29718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7pPr>
                      <a:lvl8pPr marL="34290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8pPr>
                      <a:lvl9pPr marL="38862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9pPr>
                    </a:lstStyle>
                    <a:p>
                      <a:r>
                        <a:rPr lang="en-US" sz="1000">
                          <a:latin typeface="Times New Roman" pitchFamily="18" charset="0"/>
                        </a:rPr>
                        <a:t> 0</a:t>
                      </a:r>
                    </a:p>
                  </p:txBody>
                </p:sp>
                <p:sp>
                  <p:nvSpPr>
                    <p:cNvPr id="59420" name="Text Box 33"/>
                    <p:cNvSpPr txBox="1">
                      <a:spLocks noChangeArrowheads="1"/>
                    </p:cNvSpPr>
                    <p:nvPr/>
                  </p:nvSpPr>
                  <p:spPr bwMode="gray">
                    <a:xfrm>
                      <a:off x="1056" y="4128"/>
                      <a:ext cx="187" cy="17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5pPr>
                      <a:lvl6pPr marL="25146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6pPr>
                      <a:lvl7pPr marL="29718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7pPr>
                      <a:lvl8pPr marL="34290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8pPr>
                      <a:lvl9pPr marL="38862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9pPr>
                    </a:lstStyle>
                    <a:p>
                      <a:r>
                        <a:rPr lang="en-US" sz="1000">
                          <a:latin typeface="Times New Roman" pitchFamily="18" charset="0"/>
                        </a:rPr>
                        <a:t> 1</a:t>
                      </a:r>
                    </a:p>
                  </p:txBody>
                </p:sp>
                <p:sp>
                  <p:nvSpPr>
                    <p:cNvPr id="59421" name="Text Box 34"/>
                    <p:cNvSpPr txBox="1">
                      <a:spLocks noChangeArrowheads="1"/>
                    </p:cNvSpPr>
                    <p:nvPr/>
                  </p:nvSpPr>
                  <p:spPr bwMode="gray">
                    <a:xfrm>
                      <a:off x="768" y="3792"/>
                      <a:ext cx="187" cy="17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5pPr>
                      <a:lvl6pPr marL="25146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6pPr>
                      <a:lvl7pPr marL="29718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7pPr>
                      <a:lvl8pPr marL="34290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8pPr>
                      <a:lvl9pPr marL="38862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9pPr>
                    </a:lstStyle>
                    <a:p>
                      <a:r>
                        <a:rPr lang="en-US" sz="1000">
                          <a:latin typeface="Times New Roman" pitchFamily="18" charset="0"/>
                        </a:rPr>
                        <a:t> 1</a:t>
                      </a:r>
                    </a:p>
                  </p:txBody>
                </p:sp>
                <p:sp>
                  <p:nvSpPr>
                    <p:cNvPr id="59422" name="Text Box 35"/>
                    <p:cNvSpPr txBox="1">
                      <a:spLocks noChangeArrowheads="1"/>
                    </p:cNvSpPr>
                    <p:nvPr/>
                  </p:nvSpPr>
                  <p:spPr bwMode="gray">
                    <a:xfrm>
                      <a:off x="1248" y="4128"/>
                      <a:ext cx="187" cy="17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5pPr>
                      <a:lvl6pPr marL="25146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6pPr>
                      <a:lvl7pPr marL="29718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7pPr>
                      <a:lvl8pPr marL="34290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8pPr>
                      <a:lvl9pPr marL="38862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9pPr>
                    </a:lstStyle>
                    <a:p>
                      <a:r>
                        <a:rPr lang="en-US" sz="1000">
                          <a:latin typeface="Times New Roman" pitchFamily="18" charset="0"/>
                        </a:rPr>
                        <a:t> 2</a:t>
                      </a:r>
                    </a:p>
                  </p:txBody>
                </p:sp>
                <p:sp>
                  <p:nvSpPr>
                    <p:cNvPr id="59423" name="Text Box 36"/>
                    <p:cNvSpPr txBox="1">
                      <a:spLocks noChangeArrowheads="1"/>
                    </p:cNvSpPr>
                    <p:nvPr/>
                  </p:nvSpPr>
                  <p:spPr bwMode="gray">
                    <a:xfrm>
                      <a:off x="768" y="3600"/>
                      <a:ext cx="187" cy="17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5pPr>
                      <a:lvl6pPr marL="25146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6pPr>
                      <a:lvl7pPr marL="29718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7pPr>
                      <a:lvl8pPr marL="34290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8pPr>
                      <a:lvl9pPr marL="38862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9pPr>
                    </a:lstStyle>
                    <a:p>
                      <a:r>
                        <a:rPr lang="en-US" sz="1000">
                          <a:latin typeface="Times New Roman" pitchFamily="18" charset="0"/>
                        </a:rPr>
                        <a:t> 2</a:t>
                      </a:r>
                    </a:p>
                  </p:txBody>
                </p:sp>
                <p:sp>
                  <p:nvSpPr>
                    <p:cNvPr id="59424" name="Text Box 37"/>
                    <p:cNvSpPr txBox="1">
                      <a:spLocks noChangeArrowheads="1"/>
                    </p:cNvSpPr>
                    <p:nvPr/>
                  </p:nvSpPr>
                  <p:spPr bwMode="gray">
                    <a:xfrm>
                      <a:off x="1440" y="4128"/>
                      <a:ext cx="187" cy="17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5pPr>
                      <a:lvl6pPr marL="25146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6pPr>
                      <a:lvl7pPr marL="29718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7pPr>
                      <a:lvl8pPr marL="34290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8pPr>
                      <a:lvl9pPr marL="38862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9pPr>
                    </a:lstStyle>
                    <a:p>
                      <a:r>
                        <a:rPr lang="en-US" sz="1000">
                          <a:latin typeface="Times New Roman" pitchFamily="18" charset="0"/>
                        </a:rPr>
                        <a:t> 3</a:t>
                      </a:r>
                    </a:p>
                  </p:txBody>
                </p:sp>
                <p:sp>
                  <p:nvSpPr>
                    <p:cNvPr id="59425" name="Text Box 38"/>
                    <p:cNvSpPr txBox="1">
                      <a:spLocks noChangeArrowheads="1"/>
                    </p:cNvSpPr>
                    <p:nvPr/>
                  </p:nvSpPr>
                  <p:spPr bwMode="gray">
                    <a:xfrm>
                      <a:off x="1632" y="4128"/>
                      <a:ext cx="187" cy="17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5pPr>
                      <a:lvl6pPr marL="25146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6pPr>
                      <a:lvl7pPr marL="29718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7pPr>
                      <a:lvl8pPr marL="34290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8pPr>
                      <a:lvl9pPr marL="38862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9pPr>
                    </a:lstStyle>
                    <a:p>
                      <a:r>
                        <a:rPr lang="en-US" sz="1000">
                          <a:latin typeface="Times New Roman" pitchFamily="18" charset="0"/>
                        </a:rPr>
                        <a:t> 4</a:t>
                      </a:r>
                    </a:p>
                  </p:txBody>
                </p:sp>
                <p:sp>
                  <p:nvSpPr>
                    <p:cNvPr id="59426" name="Text Box 39"/>
                    <p:cNvSpPr txBox="1">
                      <a:spLocks noChangeArrowheads="1"/>
                    </p:cNvSpPr>
                    <p:nvPr/>
                  </p:nvSpPr>
                  <p:spPr bwMode="gray">
                    <a:xfrm>
                      <a:off x="1824" y="4128"/>
                      <a:ext cx="187" cy="17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5pPr>
                      <a:lvl6pPr marL="25146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6pPr>
                      <a:lvl7pPr marL="29718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7pPr>
                      <a:lvl8pPr marL="34290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8pPr>
                      <a:lvl9pPr marL="38862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9pPr>
                    </a:lstStyle>
                    <a:p>
                      <a:r>
                        <a:rPr lang="en-US" sz="1000">
                          <a:latin typeface="Times New Roman" pitchFamily="18" charset="0"/>
                        </a:rPr>
                        <a:t> 5</a:t>
                      </a:r>
                    </a:p>
                  </p:txBody>
                </p:sp>
                <p:sp>
                  <p:nvSpPr>
                    <p:cNvPr id="59427" name="Text Box 40"/>
                    <p:cNvSpPr txBox="1">
                      <a:spLocks noChangeArrowheads="1"/>
                    </p:cNvSpPr>
                    <p:nvPr/>
                  </p:nvSpPr>
                  <p:spPr bwMode="gray">
                    <a:xfrm>
                      <a:off x="2016" y="4128"/>
                      <a:ext cx="187" cy="17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5pPr>
                      <a:lvl6pPr marL="25146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6pPr>
                      <a:lvl7pPr marL="29718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7pPr>
                      <a:lvl8pPr marL="34290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8pPr>
                      <a:lvl9pPr marL="38862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9pPr>
                    </a:lstStyle>
                    <a:p>
                      <a:r>
                        <a:rPr lang="en-US" sz="1000">
                          <a:latin typeface="Times New Roman" pitchFamily="18" charset="0"/>
                        </a:rPr>
                        <a:t> 6</a:t>
                      </a:r>
                    </a:p>
                  </p:txBody>
                </p:sp>
                <p:sp>
                  <p:nvSpPr>
                    <p:cNvPr id="59428" name="Text Box 41"/>
                    <p:cNvSpPr txBox="1">
                      <a:spLocks noChangeArrowheads="1"/>
                    </p:cNvSpPr>
                    <p:nvPr/>
                  </p:nvSpPr>
                  <p:spPr bwMode="gray">
                    <a:xfrm>
                      <a:off x="2208" y="4128"/>
                      <a:ext cx="187" cy="17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5pPr>
                      <a:lvl6pPr marL="25146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6pPr>
                      <a:lvl7pPr marL="29718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7pPr>
                      <a:lvl8pPr marL="34290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8pPr>
                      <a:lvl9pPr marL="38862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9pPr>
                    </a:lstStyle>
                    <a:p>
                      <a:r>
                        <a:rPr lang="en-US" sz="1000">
                          <a:latin typeface="Times New Roman" pitchFamily="18" charset="0"/>
                        </a:rPr>
                        <a:t> 7</a:t>
                      </a:r>
                    </a:p>
                  </p:txBody>
                </p:sp>
                <p:sp>
                  <p:nvSpPr>
                    <p:cNvPr id="59429" name="Text Box 42"/>
                    <p:cNvSpPr txBox="1">
                      <a:spLocks noChangeArrowheads="1"/>
                    </p:cNvSpPr>
                    <p:nvPr/>
                  </p:nvSpPr>
                  <p:spPr bwMode="gray">
                    <a:xfrm>
                      <a:off x="2400" y="4128"/>
                      <a:ext cx="187" cy="17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5pPr>
                      <a:lvl6pPr marL="25146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6pPr>
                      <a:lvl7pPr marL="29718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7pPr>
                      <a:lvl8pPr marL="34290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8pPr>
                      <a:lvl9pPr marL="38862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9pPr>
                    </a:lstStyle>
                    <a:p>
                      <a:r>
                        <a:rPr lang="en-US" sz="1000">
                          <a:latin typeface="Times New Roman" pitchFamily="18" charset="0"/>
                        </a:rPr>
                        <a:t> 8</a:t>
                      </a:r>
                    </a:p>
                  </p:txBody>
                </p:sp>
                <p:sp>
                  <p:nvSpPr>
                    <p:cNvPr id="59430" name="Text Box 43"/>
                    <p:cNvSpPr txBox="1">
                      <a:spLocks noChangeArrowheads="1"/>
                    </p:cNvSpPr>
                    <p:nvPr/>
                  </p:nvSpPr>
                  <p:spPr bwMode="gray">
                    <a:xfrm>
                      <a:off x="2592" y="4128"/>
                      <a:ext cx="187" cy="17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5pPr>
                      <a:lvl6pPr marL="25146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6pPr>
                      <a:lvl7pPr marL="29718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7pPr>
                      <a:lvl8pPr marL="34290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8pPr>
                      <a:lvl9pPr marL="38862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9pPr>
                    </a:lstStyle>
                    <a:p>
                      <a:r>
                        <a:rPr lang="en-US" sz="1000">
                          <a:latin typeface="Times New Roman" pitchFamily="18" charset="0"/>
                        </a:rPr>
                        <a:t> 9</a:t>
                      </a:r>
                    </a:p>
                  </p:txBody>
                </p:sp>
                <p:sp>
                  <p:nvSpPr>
                    <p:cNvPr id="59431" name="Text Box 44"/>
                    <p:cNvSpPr txBox="1">
                      <a:spLocks noChangeArrowheads="1"/>
                    </p:cNvSpPr>
                    <p:nvPr/>
                  </p:nvSpPr>
                  <p:spPr bwMode="gray">
                    <a:xfrm>
                      <a:off x="2784" y="4128"/>
                      <a:ext cx="230" cy="17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5pPr>
                      <a:lvl6pPr marL="25146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6pPr>
                      <a:lvl7pPr marL="29718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7pPr>
                      <a:lvl8pPr marL="34290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8pPr>
                      <a:lvl9pPr marL="38862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9pPr>
                    </a:lstStyle>
                    <a:p>
                      <a:r>
                        <a:rPr lang="en-US" sz="1000">
                          <a:latin typeface="Times New Roman" pitchFamily="18" charset="0"/>
                        </a:rPr>
                        <a:t> 10</a:t>
                      </a:r>
                    </a:p>
                  </p:txBody>
                </p:sp>
                <p:sp>
                  <p:nvSpPr>
                    <p:cNvPr id="59432" name="Text Box 45"/>
                    <p:cNvSpPr txBox="1">
                      <a:spLocks noChangeArrowheads="1"/>
                    </p:cNvSpPr>
                    <p:nvPr/>
                  </p:nvSpPr>
                  <p:spPr bwMode="gray">
                    <a:xfrm>
                      <a:off x="768" y="3408"/>
                      <a:ext cx="187" cy="17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5pPr>
                      <a:lvl6pPr marL="25146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6pPr>
                      <a:lvl7pPr marL="29718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7pPr>
                      <a:lvl8pPr marL="34290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8pPr>
                      <a:lvl9pPr marL="38862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9pPr>
                    </a:lstStyle>
                    <a:p>
                      <a:r>
                        <a:rPr lang="en-US" sz="1000">
                          <a:latin typeface="Times New Roman" pitchFamily="18" charset="0"/>
                        </a:rPr>
                        <a:t> 3</a:t>
                      </a:r>
                    </a:p>
                  </p:txBody>
                </p:sp>
                <p:sp>
                  <p:nvSpPr>
                    <p:cNvPr id="59433" name="Text Box 46"/>
                    <p:cNvSpPr txBox="1">
                      <a:spLocks noChangeArrowheads="1"/>
                    </p:cNvSpPr>
                    <p:nvPr/>
                  </p:nvSpPr>
                  <p:spPr bwMode="gray">
                    <a:xfrm>
                      <a:off x="768" y="3216"/>
                      <a:ext cx="187" cy="17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5pPr>
                      <a:lvl6pPr marL="25146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6pPr>
                      <a:lvl7pPr marL="29718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7pPr>
                      <a:lvl8pPr marL="34290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8pPr>
                      <a:lvl9pPr marL="38862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9pPr>
                    </a:lstStyle>
                    <a:p>
                      <a:r>
                        <a:rPr lang="en-US" sz="1000">
                          <a:latin typeface="Times New Roman" pitchFamily="18" charset="0"/>
                        </a:rPr>
                        <a:t> 4</a:t>
                      </a:r>
                    </a:p>
                  </p:txBody>
                </p:sp>
                <p:sp>
                  <p:nvSpPr>
                    <p:cNvPr id="59434" name="Text Box 47"/>
                    <p:cNvSpPr txBox="1">
                      <a:spLocks noChangeArrowheads="1"/>
                    </p:cNvSpPr>
                    <p:nvPr/>
                  </p:nvSpPr>
                  <p:spPr bwMode="gray">
                    <a:xfrm>
                      <a:off x="768" y="3024"/>
                      <a:ext cx="187" cy="17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5pPr>
                      <a:lvl6pPr marL="25146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6pPr>
                      <a:lvl7pPr marL="29718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7pPr>
                      <a:lvl8pPr marL="34290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8pPr>
                      <a:lvl9pPr marL="38862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9pPr>
                    </a:lstStyle>
                    <a:p>
                      <a:r>
                        <a:rPr lang="en-US" sz="1000">
                          <a:latin typeface="Times New Roman" pitchFamily="18" charset="0"/>
                        </a:rPr>
                        <a:t> 5</a:t>
                      </a:r>
                    </a:p>
                  </p:txBody>
                </p:sp>
                <p:sp>
                  <p:nvSpPr>
                    <p:cNvPr id="59435" name="Text Box 48"/>
                    <p:cNvSpPr txBox="1">
                      <a:spLocks noChangeArrowheads="1"/>
                    </p:cNvSpPr>
                    <p:nvPr/>
                  </p:nvSpPr>
                  <p:spPr bwMode="gray">
                    <a:xfrm>
                      <a:off x="768" y="2832"/>
                      <a:ext cx="187" cy="17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5pPr>
                      <a:lvl6pPr marL="25146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6pPr>
                      <a:lvl7pPr marL="29718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7pPr>
                      <a:lvl8pPr marL="34290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8pPr>
                      <a:lvl9pPr marL="38862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mbria" pitchFamily="18" charset="0"/>
                        </a:defRPr>
                      </a:lvl9pPr>
                    </a:lstStyle>
                    <a:p>
                      <a:r>
                        <a:rPr lang="en-US" sz="1000">
                          <a:latin typeface="Times New Roman" pitchFamily="18" charset="0"/>
                        </a:rPr>
                        <a:t> 6</a:t>
                      </a:r>
                    </a:p>
                  </p:txBody>
                </p:sp>
              </p:grpSp>
            </p:grpSp>
            <p:grpSp>
              <p:nvGrpSpPr>
                <p:cNvPr id="59410" name="Group 49"/>
                <p:cNvGrpSpPr>
                  <a:grpSpLocks/>
                </p:cNvGrpSpPr>
                <p:nvPr/>
              </p:nvGrpSpPr>
              <p:grpSpPr bwMode="auto">
                <a:xfrm>
                  <a:off x="1200" y="3984"/>
                  <a:ext cx="288" cy="576"/>
                  <a:chOff x="1632" y="3936"/>
                  <a:chExt cx="288" cy="576"/>
                </a:xfrm>
              </p:grpSpPr>
              <p:sp>
                <p:nvSpPr>
                  <p:cNvPr id="59413" name="Rectangle 50"/>
                  <p:cNvSpPr>
                    <a:spLocks noChangeArrowheads="1"/>
                  </p:cNvSpPr>
                  <p:nvPr/>
                </p:nvSpPr>
                <p:spPr bwMode="gray">
                  <a:xfrm>
                    <a:off x="1632" y="4224"/>
                    <a:ext cx="288" cy="288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9414" name="AutoShape 51"/>
                  <p:cNvSpPr>
                    <a:spLocks noChangeArrowheads="1"/>
                  </p:cNvSpPr>
                  <p:nvPr/>
                </p:nvSpPr>
                <p:spPr bwMode="gray">
                  <a:xfrm>
                    <a:off x="1632" y="3936"/>
                    <a:ext cx="288" cy="288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9411" name="AutoShape 60"/>
                <p:cNvSpPr>
                  <a:spLocks noChangeArrowheads="1"/>
                </p:cNvSpPr>
                <p:nvPr/>
              </p:nvSpPr>
              <p:spPr bwMode="gray">
                <a:xfrm>
                  <a:off x="1392" y="4272"/>
                  <a:ext cx="576" cy="288"/>
                </a:xfrm>
                <a:prstGeom prst="parallelogram">
                  <a:avLst>
                    <a:gd name="adj" fmla="val 103130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412" name="Line 63"/>
                <p:cNvSpPr>
                  <a:spLocks noChangeShapeType="1"/>
                </p:cNvSpPr>
                <p:nvPr/>
              </p:nvSpPr>
              <p:spPr bwMode="gray">
                <a:xfrm flipV="1">
                  <a:off x="1680" y="3984"/>
                  <a:ext cx="528" cy="29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59408" name="Line 65"/>
              <p:cNvSpPr>
                <a:spLocks noChangeShapeType="1"/>
              </p:cNvSpPr>
              <p:nvPr/>
            </p:nvSpPr>
            <p:spPr bwMode="gray">
              <a:xfrm flipV="1">
                <a:off x="1968" y="3984"/>
                <a:ext cx="24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59400" name="Line 69"/>
            <p:cNvSpPr>
              <a:spLocks noChangeShapeType="1"/>
            </p:cNvSpPr>
            <p:nvPr/>
          </p:nvSpPr>
          <p:spPr bwMode="gray">
            <a:xfrm flipV="1">
              <a:off x="1200" y="3648"/>
              <a:ext cx="0" cy="124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9401" name="Line 70"/>
            <p:cNvSpPr>
              <a:spLocks noChangeShapeType="1"/>
            </p:cNvSpPr>
            <p:nvPr/>
          </p:nvSpPr>
          <p:spPr bwMode="gray">
            <a:xfrm flipV="1">
              <a:off x="1488" y="3648"/>
              <a:ext cx="0" cy="124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9402" name="Line 71"/>
            <p:cNvSpPr>
              <a:spLocks noChangeShapeType="1"/>
            </p:cNvSpPr>
            <p:nvPr/>
          </p:nvSpPr>
          <p:spPr bwMode="gray">
            <a:xfrm flipV="1">
              <a:off x="1200" y="3744"/>
              <a:ext cx="1152" cy="1152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9403" name="Line 72"/>
            <p:cNvSpPr>
              <a:spLocks noChangeShapeType="1"/>
            </p:cNvSpPr>
            <p:nvPr/>
          </p:nvSpPr>
          <p:spPr bwMode="gray">
            <a:xfrm flipV="1">
              <a:off x="1488" y="3744"/>
              <a:ext cx="1152" cy="1152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aphicFrame>
          <p:nvGraphicFramePr>
            <p:cNvPr id="59404" name="Object 75"/>
            <p:cNvGraphicFramePr>
              <a:graphicFrameLocks noChangeAspect="1"/>
            </p:cNvGraphicFramePr>
            <p:nvPr/>
          </p:nvGraphicFramePr>
          <p:xfrm>
            <a:off x="1344" y="4784"/>
            <a:ext cx="80" cy="1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600" name="Equation" r:id="rId3" imgW="126725" imgH="177415" progId="Equation.3">
                    <p:embed/>
                  </p:oleObj>
                </mc:Choice>
                <mc:Fallback>
                  <p:oleObj name="Equation" r:id="rId3" imgW="126725" imgH="17741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4" y="4784"/>
                          <a:ext cx="80" cy="112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9405" name="Arc 74"/>
            <p:cNvSpPr>
              <a:spLocks/>
            </p:cNvSpPr>
            <p:nvPr/>
          </p:nvSpPr>
          <p:spPr bwMode="gray">
            <a:xfrm>
              <a:off x="1296" y="4800"/>
              <a:ext cx="48" cy="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59406" name="Object 76"/>
            <p:cNvGraphicFramePr>
              <a:graphicFrameLocks noChangeAspect="1"/>
            </p:cNvGraphicFramePr>
            <p:nvPr/>
          </p:nvGraphicFramePr>
          <p:xfrm>
            <a:off x="2816" y="3976"/>
            <a:ext cx="256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601" name="Equation" r:id="rId5" imgW="406048" imgH="393359" progId="Equation.3">
                    <p:embed/>
                  </p:oleObj>
                </mc:Choice>
                <mc:Fallback>
                  <p:oleObj name="Equation" r:id="rId5" imgW="406048" imgH="39335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6" y="3976"/>
                          <a:ext cx="256" cy="24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0" name="Content Placeholder 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57200" y="2179912"/>
            <a:ext cx="4666332" cy="4068488"/>
          </a:xfrm>
          <a:prstGeom prst="rect">
            <a:avLst/>
          </a:prstGeom>
          <a:blipFill rotWithShape="1">
            <a:blip r:embed="rId7"/>
            <a:stretch>
              <a:fillRect l="-1046" t="-1349" r="-3137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67" name="TextBox 6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6000043" y="4572000"/>
            <a:ext cx="2507755" cy="1450525"/>
          </a:xfrm>
          <a:prstGeom prst="rect">
            <a:avLst/>
          </a:prstGeom>
          <a:blipFill rotWithShape="1">
            <a:blip r:embed="rId8"/>
            <a:stretch>
              <a:fillRect l="-1456" b="-5042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smtClean="0"/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smtClean="0"/>
          </a:p>
          <a:p>
            <a:pPr marL="0" indent="0" algn="ctr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mtClean="0"/>
              <a:t>Questions?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/>
          </a:p>
        </p:txBody>
      </p:sp>
      <p:sp>
        <p:nvSpPr>
          <p:cNvPr id="60419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Ross </a:t>
            </a:r>
            <a:r>
              <a:rPr lang="en-US" dirty="0" err="1" smtClean="0"/>
              <a:t>Maciejewski</a:t>
            </a:r>
            <a:endParaRPr lang="en-US" dirty="0" smtClean="0"/>
          </a:p>
          <a:p>
            <a:r>
              <a:rPr lang="en-US" dirty="0" smtClean="0"/>
              <a:t>rmacieje@asu.edu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CSE 470/598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Transformations and OpenGL</a:t>
            </a:r>
            <a:endParaRPr lang="en-US" dirty="0"/>
          </a:p>
        </p:txBody>
      </p:sp>
      <p:pic>
        <p:nvPicPr>
          <p:cNvPr id="4" name="Picture 7" descr="ASU Logo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5486400"/>
            <a:ext cx="338455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C:\Users\cadlabadmin\Desktop\tumblr_lp2so4aYv71r0cv6do1_500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919662"/>
            <a:ext cx="2787651" cy="20907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5143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457200"/>
            <a:ext cx="6416842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26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2895600"/>
            <a:ext cx="2583683" cy="3457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26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47800" y="2895600"/>
            <a:ext cx="2672560" cy="3541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842410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Angel: Interactive Computer Graphics 4E © Addison-Wesley 2005</a:t>
            </a:r>
          </a:p>
        </p:txBody>
      </p:sp>
      <p:pic>
        <p:nvPicPr>
          <p:cNvPr id="264197" name="Picture 5" descr="\\Angel\BOOK\OpenGL\Paul Final\Art\jpeg\AN04F4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1981200"/>
            <a:ext cx="3778250" cy="3984625"/>
          </a:xfrm>
          <a:prstGeom prst="rect">
            <a:avLst/>
          </a:prstGeom>
          <a:noFill/>
        </p:spPr>
      </p:pic>
      <p:sp>
        <p:nvSpPr>
          <p:cNvPr id="264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Reflection</a:t>
            </a:r>
          </a:p>
        </p:txBody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corresponds to negative scale factors</a:t>
            </a:r>
          </a:p>
        </p:txBody>
      </p:sp>
      <p:sp>
        <p:nvSpPr>
          <p:cNvPr id="264198" name="Text Box 6"/>
          <p:cNvSpPr txBox="1">
            <a:spLocks noChangeArrowheads="1"/>
          </p:cNvSpPr>
          <p:nvPr/>
        </p:nvSpPr>
        <p:spPr bwMode="auto">
          <a:xfrm>
            <a:off x="6553200" y="2819400"/>
            <a:ext cx="11303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Ctr="1">
            <a:spAutoFit/>
          </a:bodyPr>
          <a:lstStyle/>
          <a:p>
            <a:r>
              <a:rPr lang="en-US"/>
              <a:t>original</a:t>
            </a:r>
          </a:p>
        </p:txBody>
      </p:sp>
      <p:sp>
        <p:nvSpPr>
          <p:cNvPr id="264199" name="Text Box 7"/>
          <p:cNvSpPr txBox="1">
            <a:spLocks noChangeArrowheads="1"/>
          </p:cNvSpPr>
          <p:nvPr/>
        </p:nvSpPr>
        <p:spPr bwMode="auto">
          <a:xfrm>
            <a:off x="874713" y="2784475"/>
            <a:ext cx="1755775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Ctr="1">
            <a:spAutoFit/>
          </a:bodyPr>
          <a:lstStyle/>
          <a:p>
            <a:r>
              <a:rPr lang="en-US"/>
              <a:t>s</a:t>
            </a:r>
            <a:r>
              <a:rPr lang="en-US" baseline="-25000"/>
              <a:t>x</a:t>
            </a:r>
            <a:r>
              <a:rPr lang="en-US"/>
              <a:t> = -1 s</a:t>
            </a:r>
            <a:r>
              <a:rPr lang="en-US" baseline="-25000"/>
              <a:t>y</a:t>
            </a:r>
            <a:r>
              <a:rPr lang="en-US"/>
              <a:t> = 1</a:t>
            </a:r>
          </a:p>
        </p:txBody>
      </p:sp>
      <p:sp>
        <p:nvSpPr>
          <p:cNvPr id="264200" name="Text Box 8"/>
          <p:cNvSpPr txBox="1">
            <a:spLocks noChangeArrowheads="1"/>
          </p:cNvSpPr>
          <p:nvPr/>
        </p:nvSpPr>
        <p:spPr bwMode="auto">
          <a:xfrm>
            <a:off x="787400" y="4876800"/>
            <a:ext cx="1857375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Ctr="1">
            <a:spAutoFit/>
          </a:bodyPr>
          <a:lstStyle/>
          <a:p>
            <a:r>
              <a:rPr lang="en-US"/>
              <a:t>s</a:t>
            </a:r>
            <a:r>
              <a:rPr lang="en-US" baseline="-25000"/>
              <a:t>x</a:t>
            </a:r>
            <a:r>
              <a:rPr lang="en-US"/>
              <a:t> = -1 s</a:t>
            </a:r>
            <a:r>
              <a:rPr lang="en-US" baseline="-25000"/>
              <a:t>y</a:t>
            </a:r>
            <a:r>
              <a:rPr lang="en-US"/>
              <a:t> = -1</a:t>
            </a:r>
          </a:p>
        </p:txBody>
      </p:sp>
      <p:sp>
        <p:nvSpPr>
          <p:cNvPr id="264201" name="Text Box 9"/>
          <p:cNvSpPr txBox="1">
            <a:spLocks noChangeArrowheads="1"/>
          </p:cNvSpPr>
          <p:nvPr/>
        </p:nvSpPr>
        <p:spPr bwMode="auto">
          <a:xfrm>
            <a:off x="6248400" y="4876800"/>
            <a:ext cx="1755775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Ctr="1">
            <a:spAutoFit/>
          </a:bodyPr>
          <a:lstStyle/>
          <a:p>
            <a:r>
              <a:rPr lang="en-US"/>
              <a:t>s</a:t>
            </a:r>
            <a:r>
              <a:rPr lang="en-US" baseline="-25000"/>
              <a:t>x</a:t>
            </a:r>
            <a:r>
              <a:rPr lang="en-US"/>
              <a:t> = 1 s</a:t>
            </a:r>
            <a:r>
              <a:rPr lang="en-US" baseline="-25000"/>
              <a:t>y</a:t>
            </a:r>
            <a:r>
              <a:rPr lang="en-US"/>
              <a:t> = -1</a:t>
            </a:r>
          </a:p>
        </p:txBody>
      </p:sp>
    </p:spTree>
    <p:extLst>
      <p:ext uri="{BB962C8B-B14F-4D97-AF65-F5344CB8AC3E}">
        <p14:creationId xmlns:p14="http://schemas.microsoft.com/office/powerpoint/2010/main" val="226057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Angel: Interactive Computer Graphics 4E © Addison-Wesley 2005</a:t>
            </a:r>
          </a:p>
        </p:txBody>
      </p:sp>
      <p:sp>
        <p:nvSpPr>
          <p:cNvPr id="254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1524000"/>
            <a:ext cx="7772400" cy="4572000"/>
          </a:xfrm>
        </p:spPr>
        <p:txBody>
          <a:bodyPr/>
          <a:lstStyle/>
          <a:p>
            <a:pPr>
              <a:buFontTx/>
              <a:buNone/>
            </a:pPr>
            <a:r>
              <a:rPr lang="en-US" sz="2700" dirty="0"/>
              <a:t>Move fixed point to origin</a:t>
            </a:r>
          </a:p>
          <a:p>
            <a:pPr>
              <a:buFontTx/>
              <a:buNone/>
            </a:pPr>
            <a:r>
              <a:rPr lang="en-US" sz="2700" dirty="0"/>
              <a:t>Rotate</a:t>
            </a:r>
          </a:p>
          <a:p>
            <a:pPr>
              <a:buFontTx/>
              <a:buNone/>
            </a:pPr>
            <a:r>
              <a:rPr lang="en-US" sz="2700" dirty="0"/>
              <a:t>Move fixed point back</a:t>
            </a:r>
          </a:p>
          <a:p>
            <a:pPr>
              <a:buFontTx/>
              <a:buNone/>
            </a:pPr>
            <a:r>
              <a:rPr lang="en-US" sz="2700" b="1" dirty="0">
                <a:latin typeface="Times New Roman" pitchFamily="18" charset="0"/>
              </a:rPr>
              <a:t>M</a:t>
            </a:r>
            <a:r>
              <a:rPr lang="en-US" sz="2700" dirty="0">
                <a:latin typeface="Times New Roman" pitchFamily="18" charset="0"/>
              </a:rPr>
              <a:t> = </a:t>
            </a:r>
            <a:r>
              <a:rPr lang="en-US" sz="2700" b="1" dirty="0">
                <a:latin typeface="Times New Roman" pitchFamily="18" charset="0"/>
              </a:rPr>
              <a:t>T</a:t>
            </a:r>
            <a:r>
              <a:rPr lang="en-US" sz="2700" dirty="0">
                <a:latin typeface="Times New Roman" pitchFamily="18" charset="0"/>
              </a:rPr>
              <a:t>(</a:t>
            </a:r>
            <a:r>
              <a:rPr lang="en-US" sz="2700" dirty="0" err="1">
                <a:latin typeface="Times New Roman" pitchFamily="18" charset="0"/>
              </a:rPr>
              <a:t>p</a:t>
            </a:r>
            <a:r>
              <a:rPr lang="en-US" sz="2700" baseline="-25000" dirty="0" err="1">
                <a:latin typeface="Times New Roman" pitchFamily="18" charset="0"/>
              </a:rPr>
              <a:t>f</a:t>
            </a:r>
            <a:r>
              <a:rPr lang="en-US" sz="2700" dirty="0">
                <a:latin typeface="Times New Roman" pitchFamily="18" charset="0"/>
              </a:rPr>
              <a:t>) </a:t>
            </a:r>
            <a:r>
              <a:rPr lang="en-US" sz="2700" b="1" dirty="0">
                <a:latin typeface="Times New Roman" pitchFamily="18" charset="0"/>
              </a:rPr>
              <a:t>R</a:t>
            </a:r>
            <a:r>
              <a:rPr lang="en-US" sz="2700" dirty="0">
                <a:latin typeface="Times New Roman" pitchFamily="18" charset="0"/>
              </a:rPr>
              <a:t>(</a:t>
            </a:r>
            <a:r>
              <a:rPr lang="en-US" sz="2700" dirty="0">
                <a:latin typeface="Symbol" pitchFamily="82" charset="2"/>
              </a:rPr>
              <a:t>q</a:t>
            </a:r>
            <a:r>
              <a:rPr lang="en-US" sz="2700" dirty="0">
                <a:latin typeface="Times New Roman" pitchFamily="18" charset="0"/>
              </a:rPr>
              <a:t>) </a:t>
            </a:r>
            <a:r>
              <a:rPr lang="en-US" sz="2700" b="1" dirty="0">
                <a:latin typeface="Times New Roman" pitchFamily="18" charset="0"/>
              </a:rPr>
              <a:t>T</a:t>
            </a:r>
            <a:r>
              <a:rPr lang="en-US" sz="2700" dirty="0">
                <a:latin typeface="Times New Roman" pitchFamily="18" charset="0"/>
              </a:rPr>
              <a:t>(-</a:t>
            </a:r>
            <a:r>
              <a:rPr lang="en-US" sz="2700" dirty="0" err="1">
                <a:latin typeface="Times New Roman" pitchFamily="18" charset="0"/>
              </a:rPr>
              <a:t>p</a:t>
            </a:r>
            <a:r>
              <a:rPr lang="en-US" sz="2700" baseline="-25000" dirty="0" err="1">
                <a:latin typeface="Times New Roman" pitchFamily="18" charset="0"/>
              </a:rPr>
              <a:t>f</a:t>
            </a:r>
            <a:r>
              <a:rPr lang="en-US" sz="2700" dirty="0">
                <a:latin typeface="Times New Roman" pitchFamily="18" charset="0"/>
              </a:rPr>
              <a:t>)</a:t>
            </a:r>
          </a:p>
        </p:txBody>
      </p:sp>
      <p:pic>
        <p:nvPicPr>
          <p:cNvPr id="254981" name="Picture 5" descr="\\Angel\BOOK\OpenGL\Paul Final\Art\jpeg\AN04F4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3962400"/>
            <a:ext cx="7745413" cy="2211388"/>
          </a:xfrm>
          <a:prstGeom prst="rect">
            <a:avLst/>
          </a:prstGeom>
          <a:noFill/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066800" y="427038"/>
            <a:ext cx="7772400" cy="1143000"/>
          </a:xfrm>
          <a:prstGeom prst="rect">
            <a:avLst/>
          </a:prstGeom>
        </p:spPr>
        <p:txBody>
          <a:bodyPr bIns="91440" anchor="b" anchorCtr="0">
            <a:normAutofit fontScale="9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Rotation About a Fixed Point other than the Origin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6051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Angel: Interactive Computer Graphics 4E © Addison-Wesley 2005</a:t>
            </a:r>
          </a:p>
        </p:txBody>
      </p:sp>
      <p:sp>
        <p:nvSpPr>
          <p:cNvPr id="257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Instancing</a:t>
            </a:r>
          </a:p>
        </p:txBody>
      </p:sp>
      <p:sp>
        <p:nvSpPr>
          <p:cNvPr id="257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modeling, we often start with a simple object centered at the origin, oriented with the axis, and at a standard size</a:t>
            </a:r>
          </a:p>
          <a:p>
            <a:r>
              <a:rPr lang="en-US"/>
              <a:t>We apply an </a:t>
            </a:r>
            <a:r>
              <a:rPr lang="en-US" i="1"/>
              <a:t>instance transformation</a:t>
            </a:r>
            <a:r>
              <a:rPr lang="en-US"/>
              <a:t> to its vertices to </a:t>
            </a:r>
          </a:p>
          <a:p>
            <a:pPr>
              <a:buFontTx/>
              <a:buNone/>
            </a:pPr>
            <a:r>
              <a:rPr lang="en-US" sz="2700"/>
              <a:t>		Scale </a:t>
            </a:r>
          </a:p>
          <a:p>
            <a:pPr>
              <a:buFontTx/>
              <a:buNone/>
            </a:pPr>
            <a:r>
              <a:rPr lang="en-US" sz="2700"/>
              <a:t>		Orient</a:t>
            </a:r>
          </a:p>
          <a:p>
            <a:pPr>
              <a:buFontTx/>
              <a:buNone/>
            </a:pPr>
            <a:r>
              <a:rPr lang="en-US" sz="2700"/>
              <a:t>		Locate </a:t>
            </a:r>
          </a:p>
        </p:txBody>
      </p:sp>
      <p:pic>
        <p:nvPicPr>
          <p:cNvPr id="257029" name="Picture 5" descr="\\Angel\BOOK\OpenGL\Paul Final\Art\jpeg\AN04F5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0" y="3657600"/>
            <a:ext cx="2667000" cy="25717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7520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Angel: Interactive Computer Graphics 4E © Addison-Wesley 2005</a:t>
            </a:r>
          </a:p>
        </p:txBody>
      </p:sp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OpenGL Matrices</a:t>
            </a:r>
          </a:p>
        </p:txBody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 smtClean="0"/>
              <a:t>OpenGL</a:t>
            </a:r>
            <a:r>
              <a:rPr lang="en-US" dirty="0" smtClean="0"/>
              <a:t>: </a:t>
            </a:r>
            <a:r>
              <a:rPr lang="en-US" dirty="0"/>
              <a:t>matrices are part of the state</a:t>
            </a:r>
          </a:p>
          <a:p>
            <a:pPr>
              <a:lnSpc>
                <a:spcPct val="90000"/>
              </a:lnSpc>
            </a:pPr>
            <a:r>
              <a:rPr lang="en-US" dirty="0"/>
              <a:t>Multiple types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Model-View (</a:t>
            </a:r>
            <a:r>
              <a:rPr lang="en-US" b="1" dirty="0">
                <a:latin typeface="Courier New" pitchFamily="49" charset="0"/>
              </a:rPr>
              <a:t>GL_MODELVIEW</a:t>
            </a:r>
            <a:r>
              <a:rPr lang="en-US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Projection (</a:t>
            </a:r>
            <a:r>
              <a:rPr lang="en-US" b="1" dirty="0">
                <a:latin typeface="Courier New" pitchFamily="49" charset="0"/>
              </a:rPr>
              <a:t>GL_PROJECTION</a:t>
            </a:r>
            <a:r>
              <a:rPr lang="en-US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Texture (</a:t>
            </a:r>
            <a:r>
              <a:rPr lang="en-US" b="1" dirty="0">
                <a:latin typeface="Courier New" pitchFamily="49" charset="0"/>
              </a:rPr>
              <a:t>GL_TEXTURE</a:t>
            </a:r>
            <a:r>
              <a:rPr lang="en-US" dirty="0"/>
              <a:t>) (ignore for now)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Color (</a:t>
            </a:r>
            <a:r>
              <a:rPr lang="en-US" b="1" dirty="0">
                <a:latin typeface="Courier New" pitchFamily="49" charset="0"/>
              </a:rPr>
              <a:t>GL_COLOR</a:t>
            </a:r>
            <a:r>
              <a:rPr lang="en-US" dirty="0"/>
              <a:t>) (ignore for now)</a:t>
            </a:r>
          </a:p>
          <a:p>
            <a:pPr>
              <a:lnSpc>
                <a:spcPct val="90000"/>
              </a:lnSpc>
            </a:pPr>
            <a:r>
              <a:rPr lang="en-US" dirty="0"/>
              <a:t>Single set of functions for manipulation</a:t>
            </a:r>
          </a:p>
          <a:p>
            <a:pPr>
              <a:lnSpc>
                <a:spcPct val="90000"/>
              </a:lnSpc>
            </a:pPr>
            <a:r>
              <a:rPr lang="en-US" dirty="0"/>
              <a:t>Select which to manipulated by</a:t>
            </a:r>
          </a:p>
          <a:p>
            <a:pPr lvl="1">
              <a:lnSpc>
                <a:spcPct val="90000"/>
              </a:lnSpc>
            </a:pPr>
            <a:r>
              <a:rPr lang="en-US" b="1" dirty="0" err="1">
                <a:latin typeface="Courier New" pitchFamily="49" charset="0"/>
              </a:rPr>
              <a:t>glMatrixMode</a:t>
            </a:r>
            <a:r>
              <a:rPr lang="en-US" b="1" dirty="0">
                <a:latin typeface="Courier New" pitchFamily="49" charset="0"/>
              </a:rPr>
              <a:t>(GL_MODELVIEW);</a:t>
            </a:r>
          </a:p>
          <a:p>
            <a:pPr lvl="1">
              <a:lnSpc>
                <a:spcPct val="90000"/>
              </a:lnSpc>
            </a:pPr>
            <a:r>
              <a:rPr lang="en-US" b="1" dirty="0" err="1">
                <a:latin typeface="Courier New" pitchFamily="49" charset="0"/>
              </a:rPr>
              <a:t>glMatrixMode</a:t>
            </a:r>
            <a:r>
              <a:rPr lang="en-US" b="1" dirty="0">
                <a:latin typeface="Courier New" pitchFamily="49" charset="0"/>
              </a:rPr>
              <a:t>(GL_PROJECTION);</a:t>
            </a:r>
          </a:p>
          <a:p>
            <a:pPr>
              <a:lnSpc>
                <a:spcPct val="90000"/>
              </a:lnSpc>
            </a:pPr>
            <a:endParaRPr lang="en-US" b="1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29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Angel: Interactive Computer Graphics 4E © Addison-Wesley 2005</a:t>
            </a:r>
          </a:p>
        </p:txBody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700"/>
              <a:t>Conceptually there is a 4 x 4 homogeneous coordinate matrix, the </a:t>
            </a:r>
            <a:r>
              <a:rPr lang="en-US" sz="2700" i="1"/>
              <a:t>current transformation matrix</a:t>
            </a:r>
            <a:r>
              <a:rPr lang="en-US" sz="2700"/>
              <a:t> (CTM) that is part of the state and is applied to all vertices that pass down the pipeline</a:t>
            </a:r>
          </a:p>
          <a:p>
            <a:r>
              <a:rPr lang="en-US" sz="2700"/>
              <a:t>The CTM is defined in the user program and loaded into a transformation unit</a:t>
            </a:r>
          </a:p>
        </p:txBody>
      </p:sp>
      <p:sp>
        <p:nvSpPr>
          <p:cNvPr id="240644" name="Rectangle 4"/>
          <p:cNvSpPr>
            <a:spLocks noChangeArrowheads="1"/>
          </p:cNvSpPr>
          <p:nvPr/>
        </p:nvSpPr>
        <p:spPr bwMode="auto">
          <a:xfrm>
            <a:off x="2819400" y="5334000"/>
            <a:ext cx="1981200" cy="6858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40645" name="Line 5"/>
          <p:cNvSpPr>
            <a:spLocks noChangeShapeType="1"/>
          </p:cNvSpPr>
          <p:nvPr/>
        </p:nvSpPr>
        <p:spPr bwMode="auto">
          <a:xfrm>
            <a:off x="1676400" y="5715000"/>
            <a:ext cx="1143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 anchor="ctr" anchorCtr="1"/>
          <a:lstStyle/>
          <a:p>
            <a:endParaRPr lang="en-US"/>
          </a:p>
        </p:txBody>
      </p:sp>
      <p:sp>
        <p:nvSpPr>
          <p:cNvPr id="240646" name="Line 6"/>
          <p:cNvSpPr>
            <a:spLocks noChangeShapeType="1"/>
          </p:cNvSpPr>
          <p:nvPr/>
        </p:nvSpPr>
        <p:spPr bwMode="auto">
          <a:xfrm>
            <a:off x="4800600" y="5715000"/>
            <a:ext cx="1143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 anchor="ctr" anchorCtr="1"/>
          <a:lstStyle/>
          <a:p>
            <a:endParaRPr lang="en-US"/>
          </a:p>
        </p:txBody>
      </p:sp>
      <p:sp>
        <p:nvSpPr>
          <p:cNvPr id="240648" name="Text Box 8"/>
          <p:cNvSpPr txBox="1">
            <a:spLocks noChangeArrowheads="1"/>
          </p:cNvSpPr>
          <p:nvPr/>
        </p:nvSpPr>
        <p:spPr bwMode="auto">
          <a:xfrm>
            <a:off x="3429000" y="5486400"/>
            <a:ext cx="84455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Ctr="1">
            <a:spAutoFit/>
          </a:bodyPr>
          <a:lstStyle/>
          <a:p>
            <a:r>
              <a:rPr lang="en-US"/>
              <a:t>CTM</a:t>
            </a:r>
          </a:p>
        </p:txBody>
      </p:sp>
      <p:sp>
        <p:nvSpPr>
          <p:cNvPr id="240649" name="Text Box 9"/>
          <p:cNvSpPr txBox="1">
            <a:spLocks noChangeArrowheads="1"/>
          </p:cNvSpPr>
          <p:nvPr/>
        </p:nvSpPr>
        <p:spPr bwMode="auto">
          <a:xfrm>
            <a:off x="457200" y="5486400"/>
            <a:ext cx="11303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Ctr="1">
            <a:spAutoFit/>
          </a:bodyPr>
          <a:lstStyle/>
          <a:p>
            <a:r>
              <a:rPr lang="en-US"/>
              <a:t>vertices</a:t>
            </a:r>
          </a:p>
        </p:txBody>
      </p:sp>
      <p:sp>
        <p:nvSpPr>
          <p:cNvPr id="240650" name="Text Box 10"/>
          <p:cNvSpPr txBox="1">
            <a:spLocks noChangeArrowheads="1"/>
          </p:cNvSpPr>
          <p:nvPr/>
        </p:nvSpPr>
        <p:spPr bwMode="auto">
          <a:xfrm>
            <a:off x="6096000" y="5486400"/>
            <a:ext cx="11303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Ctr="1">
            <a:spAutoFit/>
          </a:bodyPr>
          <a:lstStyle/>
          <a:p>
            <a:r>
              <a:rPr lang="en-US"/>
              <a:t>vertices</a:t>
            </a:r>
          </a:p>
        </p:txBody>
      </p:sp>
      <p:sp>
        <p:nvSpPr>
          <p:cNvPr id="240651" name="Text Box 11"/>
          <p:cNvSpPr txBox="1">
            <a:spLocks noChangeArrowheads="1"/>
          </p:cNvSpPr>
          <p:nvPr/>
        </p:nvSpPr>
        <p:spPr bwMode="auto">
          <a:xfrm>
            <a:off x="2133600" y="5029200"/>
            <a:ext cx="354013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Ctr="1">
            <a:spAutoFit/>
          </a:bodyPr>
          <a:lstStyle/>
          <a:p>
            <a:r>
              <a:rPr lang="en-US" b="1"/>
              <a:t>p</a:t>
            </a:r>
          </a:p>
        </p:txBody>
      </p:sp>
      <p:sp>
        <p:nvSpPr>
          <p:cNvPr id="240652" name="Text Box 12"/>
          <p:cNvSpPr txBox="1">
            <a:spLocks noChangeArrowheads="1"/>
          </p:cNvSpPr>
          <p:nvPr/>
        </p:nvSpPr>
        <p:spPr bwMode="auto">
          <a:xfrm>
            <a:off x="5105400" y="4953000"/>
            <a:ext cx="1017588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Ctr="1">
            <a:spAutoFit/>
          </a:bodyPr>
          <a:lstStyle/>
          <a:p>
            <a:r>
              <a:rPr lang="en-US" b="1"/>
              <a:t>p</a:t>
            </a:r>
            <a:r>
              <a:rPr lang="en-US"/>
              <a:t>’=</a:t>
            </a:r>
            <a:r>
              <a:rPr lang="en-US" b="1"/>
              <a:t>Cp</a:t>
            </a:r>
          </a:p>
        </p:txBody>
      </p:sp>
      <p:sp>
        <p:nvSpPr>
          <p:cNvPr id="240653" name="Line 13"/>
          <p:cNvSpPr>
            <a:spLocks noChangeShapeType="1"/>
          </p:cNvSpPr>
          <p:nvPr/>
        </p:nvSpPr>
        <p:spPr bwMode="auto">
          <a:xfrm>
            <a:off x="3733800" y="4876800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 anchor="ctr" anchorCtr="1"/>
          <a:lstStyle/>
          <a:p>
            <a:endParaRPr lang="en-US"/>
          </a:p>
        </p:txBody>
      </p:sp>
      <p:sp>
        <p:nvSpPr>
          <p:cNvPr id="240654" name="Text Box 14"/>
          <p:cNvSpPr txBox="1">
            <a:spLocks noChangeArrowheads="1"/>
          </p:cNvSpPr>
          <p:nvPr/>
        </p:nvSpPr>
        <p:spPr bwMode="auto">
          <a:xfrm>
            <a:off x="3886200" y="4648200"/>
            <a:ext cx="404813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Ctr="1">
            <a:spAutoFit/>
          </a:bodyPr>
          <a:lstStyle/>
          <a:p>
            <a:r>
              <a:rPr lang="en-US" b="1"/>
              <a:t>C</a:t>
            </a: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 fontScale="925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Current Transformation Matrix (CTM)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9427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Angel: Interactive Computer Graphics 4E © Addison-Wesley 2005</a:t>
            </a:r>
          </a:p>
        </p:txBody>
      </p:sp>
      <p:sp>
        <p:nvSpPr>
          <p:cNvPr id="250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CTM operations</a:t>
            </a:r>
          </a:p>
        </p:txBody>
      </p:sp>
      <p:sp>
        <p:nvSpPr>
          <p:cNvPr id="250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700"/>
              <a:t>The CTM can be altered either by loading a new CTM or by postmutiplication</a:t>
            </a:r>
          </a:p>
        </p:txBody>
      </p:sp>
      <p:sp>
        <p:nvSpPr>
          <p:cNvPr id="250884" name="Text Box 4"/>
          <p:cNvSpPr txBox="1">
            <a:spLocks noChangeArrowheads="1"/>
          </p:cNvSpPr>
          <p:nvPr/>
        </p:nvSpPr>
        <p:spPr bwMode="auto">
          <a:xfrm>
            <a:off x="1066800" y="2384425"/>
            <a:ext cx="5819775" cy="44735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Ctr="1">
            <a:spAutoFit/>
          </a:bodyPr>
          <a:lstStyle/>
          <a:p>
            <a:r>
              <a:rPr lang="en-US"/>
              <a:t>Load an identity matrix:</a:t>
            </a:r>
            <a:r>
              <a:rPr lang="en-US" b="1"/>
              <a:t> C</a:t>
            </a:r>
            <a:r>
              <a:rPr lang="en-US"/>
              <a:t> </a:t>
            </a:r>
            <a:r>
              <a:rPr lang="en-US">
                <a:sym typeface="Symbol" pitchFamily="82" charset="2"/>
              </a:rPr>
              <a:t></a:t>
            </a:r>
            <a:r>
              <a:rPr lang="en-US"/>
              <a:t> </a:t>
            </a:r>
            <a:r>
              <a:rPr lang="en-US" b="1"/>
              <a:t>I</a:t>
            </a:r>
          </a:p>
          <a:p>
            <a:r>
              <a:rPr lang="en-US"/>
              <a:t>Load an arbitrary matrix:</a:t>
            </a:r>
            <a:r>
              <a:rPr lang="en-US" b="1"/>
              <a:t> C</a:t>
            </a:r>
            <a:r>
              <a:rPr lang="en-US"/>
              <a:t> </a:t>
            </a:r>
            <a:r>
              <a:rPr lang="en-US">
                <a:sym typeface="Symbol" pitchFamily="82" charset="2"/>
              </a:rPr>
              <a:t></a:t>
            </a:r>
            <a:r>
              <a:rPr lang="en-US"/>
              <a:t> </a:t>
            </a:r>
            <a:r>
              <a:rPr lang="en-US" b="1"/>
              <a:t>M</a:t>
            </a:r>
          </a:p>
          <a:p>
            <a:endParaRPr lang="en-US" b="1"/>
          </a:p>
          <a:p>
            <a:r>
              <a:rPr lang="en-US"/>
              <a:t>Load a translation matrix:</a:t>
            </a:r>
            <a:r>
              <a:rPr lang="en-US" b="1"/>
              <a:t> C</a:t>
            </a:r>
            <a:r>
              <a:rPr lang="en-US"/>
              <a:t> </a:t>
            </a:r>
            <a:r>
              <a:rPr lang="en-US">
                <a:sym typeface="Symbol" pitchFamily="82" charset="2"/>
              </a:rPr>
              <a:t></a:t>
            </a:r>
            <a:r>
              <a:rPr lang="en-US"/>
              <a:t> </a:t>
            </a:r>
            <a:r>
              <a:rPr lang="en-US" b="1"/>
              <a:t>T</a:t>
            </a:r>
          </a:p>
          <a:p>
            <a:r>
              <a:rPr lang="en-US"/>
              <a:t>Load a rotation matrix:</a:t>
            </a:r>
            <a:r>
              <a:rPr lang="en-US" b="1"/>
              <a:t> C</a:t>
            </a:r>
            <a:r>
              <a:rPr lang="en-US"/>
              <a:t> </a:t>
            </a:r>
            <a:r>
              <a:rPr lang="en-US">
                <a:sym typeface="Symbol" pitchFamily="82" charset="2"/>
              </a:rPr>
              <a:t></a:t>
            </a:r>
            <a:r>
              <a:rPr lang="en-US"/>
              <a:t> </a:t>
            </a:r>
            <a:r>
              <a:rPr lang="en-US" b="1"/>
              <a:t>R</a:t>
            </a:r>
          </a:p>
          <a:p>
            <a:r>
              <a:rPr lang="en-US"/>
              <a:t>Load a scaling matrix:</a:t>
            </a:r>
            <a:r>
              <a:rPr lang="en-US" b="1"/>
              <a:t> C</a:t>
            </a:r>
            <a:r>
              <a:rPr lang="en-US"/>
              <a:t> </a:t>
            </a:r>
            <a:r>
              <a:rPr lang="en-US">
                <a:sym typeface="Symbol" pitchFamily="82" charset="2"/>
              </a:rPr>
              <a:t></a:t>
            </a:r>
            <a:r>
              <a:rPr lang="en-US"/>
              <a:t> </a:t>
            </a:r>
            <a:r>
              <a:rPr lang="en-US" b="1"/>
              <a:t>S</a:t>
            </a:r>
          </a:p>
          <a:p>
            <a:endParaRPr lang="en-US" b="1"/>
          </a:p>
          <a:p>
            <a:r>
              <a:rPr lang="en-US"/>
              <a:t>Postmultiply by an arbitrary matrix:</a:t>
            </a:r>
            <a:r>
              <a:rPr lang="en-US" b="1"/>
              <a:t> C</a:t>
            </a:r>
            <a:r>
              <a:rPr lang="en-US"/>
              <a:t> </a:t>
            </a:r>
            <a:r>
              <a:rPr lang="en-US">
                <a:sym typeface="Symbol" pitchFamily="82" charset="2"/>
              </a:rPr>
              <a:t></a:t>
            </a:r>
            <a:r>
              <a:rPr lang="en-US"/>
              <a:t> </a:t>
            </a:r>
            <a:r>
              <a:rPr lang="en-US" b="1"/>
              <a:t>CM</a:t>
            </a:r>
          </a:p>
          <a:p>
            <a:r>
              <a:rPr lang="en-US"/>
              <a:t>Postmultiply by a translation matrix:</a:t>
            </a:r>
            <a:r>
              <a:rPr lang="en-US" b="1"/>
              <a:t> C</a:t>
            </a:r>
            <a:r>
              <a:rPr lang="en-US"/>
              <a:t> </a:t>
            </a:r>
            <a:r>
              <a:rPr lang="en-US">
                <a:sym typeface="Symbol" pitchFamily="82" charset="2"/>
              </a:rPr>
              <a:t></a:t>
            </a:r>
            <a:r>
              <a:rPr lang="en-US"/>
              <a:t> </a:t>
            </a:r>
            <a:r>
              <a:rPr lang="en-US" b="1"/>
              <a:t>CT</a:t>
            </a:r>
          </a:p>
          <a:p>
            <a:r>
              <a:rPr lang="en-US"/>
              <a:t>Postmultiply by a rotation matrix:</a:t>
            </a:r>
            <a:r>
              <a:rPr lang="en-US" b="1"/>
              <a:t> C</a:t>
            </a:r>
            <a:r>
              <a:rPr lang="en-US"/>
              <a:t> </a:t>
            </a:r>
            <a:r>
              <a:rPr lang="en-US">
                <a:sym typeface="Symbol" pitchFamily="82" charset="2"/>
              </a:rPr>
              <a:t></a:t>
            </a:r>
            <a:r>
              <a:rPr lang="en-US"/>
              <a:t> </a:t>
            </a:r>
            <a:r>
              <a:rPr lang="en-US" b="1"/>
              <a:t>C</a:t>
            </a:r>
            <a:r>
              <a:rPr lang="en-US"/>
              <a:t> </a:t>
            </a:r>
            <a:r>
              <a:rPr lang="en-US" b="1"/>
              <a:t>R</a:t>
            </a:r>
          </a:p>
          <a:p>
            <a:r>
              <a:rPr lang="en-US"/>
              <a:t>Postmultiply by a scaling matrix:</a:t>
            </a:r>
            <a:r>
              <a:rPr lang="en-US" b="1"/>
              <a:t> C</a:t>
            </a:r>
            <a:r>
              <a:rPr lang="en-US"/>
              <a:t> </a:t>
            </a:r>
            <a:r>
              <a:rPr lang="en-US">
                <a:sym typeface="Symbol" pitchFamily="82" charset="2"/>
              </a:rPr>
              <a:t></a:t>
            </a:r>
            <a:r>
              <a:rPr lang="en-US"/>
              <a:t> </a:t>
            </a:r>
            <a:r>
              <a:rPr lang="en-US" b="1"/>
              <a:t>C</a:t>
            </a:r>
            <a:r>
              <a:rPr lang="en-US"/>
              <a:t> </a:t>
            </a:r>
            <a:r>
              <a:rPr lang="en-US" b="1"/>
              <a:t>S</a:t>
            </a:r>
          </a:p>
          <a:p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02173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 noRot="1" noChangeAspect="1" noMove="1" noResize="1" noEditPoints="1" noAdjustHandles="1" noChangeArrowheads="1" noChangeShapeType="1" noTextEdit="1"/>
          </p:cNvSpPr>
          <p:nvPr>
            <p:ph sz="quarter" idx="1"/>
          </p:nvPr>
        </p:nvSpPr>
        <p:spPr>
          <a:blipFill rotWithShape="1">
            <a:blip r:embed="rId2"/>
            <a:stretch>
              <a:fillRect l="-741" t="-1271" r="-2074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1433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Matrix Inverse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Angel: Interactive Computer Graphics 4E © Addison-Wesley 2005</a:t>
            </a:r>
          </a:p>
        </p:txBody>
      </p:sp>
      <p:sp>
        <p:nvSpPr>
          <p:cNvPr id="251909" name="Text Box 5"/>
          <p:cNvSpPr txBox="1"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2400" dirty="0"/>
              <a:t>Start with identity matrix:</a:t>
            </a:r>
            <a:r>
              <a:rPr lang="en-US" sz="2400" b="1" dirty="0">
                <a:latin typeface="Times New Roman" pitchFamily="18" charset="0"/>
              </a:rPr>
              <a:t> C</a:t>
            </a:r>
            <a:r>
              <a:rPr lang="en-US" sz="2400" dirty="0">
                <a:latin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sym typeface="Symbol" pitchFamily="82" charset="2"/>
              </a:rPr>
              <a:t></a:t>
            </a:r>
            <a:r>
              <a:rPr lang="en-US" sz="2400" dirty="0">
                <a:latin typeface="Times New Roman" pitchFamily="18" charset="0"/>
              </a:rPr>
              <a:t> </a:t>
            </a:r>
            <a:r>
              <a:rPr lang="en-US" sz="2400" b="1" dirty="0">
                <a:latin typeface="Times New Roman" pitchFamily="18" charset="0"/>
              </a:rPr>
              <a:t>I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2400" dirty="0"/>
              <a:t>Move fixed point to origin: </a:t>
            </a:r>
            <a:r>
              <a:rPr lang="en-US" sz="2400" b="1" dirty="0">
                <a:latin typeface="Times New Roman" pitchFamily="18" charset="0"/>
              </a:rPr>
              <a:t>C</a:t>
            </a:r>
            <a:r>
              <a:rPr lang="en-US" sz="2400" dirty="0">
                <a:latin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sym typeface="Symbol" pitchFamily="82" charset="2"/>
              </a:rPr>
              <a:t></a:t>
            </a:r>
            <a:r>
              <a:rPr lang="en-US" sz="2400" dirty="0">
                <a:latin typeface="Times New Roman" pitchFamily="18" charset="0"/>
              </a:rPr>
              <a:t> </a:t>
            </a:r>
            <a:r>
              <a:rPr lang="en-US" sz="2400" b="1" dirty="0">
                <a:latin typeface="Times New Roman" pitchFamily="18" charset="0"/>
              </a:rPr>
              <a:t>CT</a:t>
            </a:r>
            <a:endParaRPr lang="en-US" sz="2400" baseline="30000" dirty="0">
              <a:latin typeface="Times New Roman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sz="2400" dirty="0"/>
              <a:t>Rotate: </a:t>
            </a:r>
            <a:r>
              <a:rPr lang="en-US" sz="2400" b="1" dirty="0">
                <a:latin typeface="Times New Roman" pitchFamily="18" charset="0"/>
              </a:rPr>
              <a:t>C</a:t>
            </a:r>
            <a:r>
              <a:rPr lang="en-US" sz="2400" dirty="0">
                <a:latin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sym typeface="Symbol" pitchFamily="82" charset="2"/>
              </a:rPr>
              <a:t></a:t>
            </a:r>
            <a:r>
              <a:rPr lang="en-US" sz="2400" dirty="0">
                <a:latin typeface="Times New Roman" pitchFamily="18" charset="0"/>
              </a:rPr>
              <a:t> </a:t>
            </a:r>
            <a:r>
              <a:rPr lang="en-US" sz="2400" b="1" dirty="0">
                <a:latin typeface="Times New Roman" pitchFamily="18" charset="0"/>
              </a:rPr>
              <a:t>CR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2400" dirty="0"/>
              <a:t>Move fixed point back: </a:t>
            </a:r>
            <a:r>
              <a:rPr lang="en-US" sz="2400" b="1" dirty="0">
                <a:latin typeface="Times New Roman" pitchFamily="18" charset="0"/>
              </a:rPr>
              <a:t>C</a:t>
            </a:r>
            <a:r>
              <a:rPr lang="en-US" sz="2400" dirty="0">
                <a:latin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sym typeface="Symbol" pitchFamily="82" charset="2"/>
              </a:rPr>
              <a:t></a:t>
            </a:r>
            <a:r>
              <a:rPr lang="en-US" sz="2400" dirty="0">
                <a:latin typeface="Times New Roman" pitchFamily="18" charset="0"/>
              </a:rPr>
              <a:t> </a:t>
            </a:r>
            <a:r>
              <a:rPr lang="en-US" sz="2400" b="1" dirty="0">
                <a:latin typeface="Times New Roman" pitchFamily="18" charset="0"/>
              </a:rPr>
              <a:t>CT </a:t>
            </a:r>
            <a:r>
              <a:rPr lang="en-US" sz="2400" baseline="30000" dirty="0">
                <a:latin typeface="Times New Roman" pitchFamily="18" charset="0"/>
              </a:rPr>
              <a:t>-1</a:t>
            </a:r>
            <a:endParaRPr lang="en-US" sz="2400" b="1" dirty="0">
              <a:latin typeface="Times New Roman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sz="2400" b="1" dirty="0">
              <a:latin typeface="Times New Roman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sz="2400" dirty="0"/>
              <a:t>Result</a:t>
            </a:r>
            <a:r>
              <a:rPr lang="en-US" sz="2400" dirty="0">
                <a:latin typeface="Times New Roman" pitchFamily="18" charset="0"/>
              </a:rPr>
              <a:t>:</a:t>
            </a:r>
            <a:r>
              <a:rPr lang="en-US" sz="2400" b="1" dirty="0">
                <a:latin typeface="Times New Roman" pitchFamily="18" charset="0"/>
              </a:rPr>
              <a:t> C = TR T </a:t>
            </a:r>
            <a:r>
              <a:rPr lang="en-US" sz="2400" baseline="30000" dirty="0">
                <a:latin typeface="Times New Roman" pitchFamily="18" charset="0"/>
              </a:rPr>
              <a:t>–1</a:t>
            </a:r>
            <a:r>
              <a:rPr lang="en-US" sz="2400" b="1" dirty="0">
                <a:latin typeface="Times New Roman" pitchFamily="18" charset="0"/>
              </a:rPr>
              <a:t> </a:t>
            </a:r>
            <a:r>
              <a:rPr lang="en-US" sz="2400" dirty="0"/>
              <a:t>which is </a:t>
            </a:r>
            <a:r>
              <a:rPr lang="en-US" sz="2400" b="1" dirty="0"/>
              <a:t>backwards</a:t>
            </a:r>
            <a:r>
              <a:rPr lang="en-US" sz="2400" dirty="0">
                <a:latin typeface="Times New Roman" pitchFamily="18" charset="0"/>
              </a:rPr>
              <a:t>. 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sz="2400" dirty="0">
              <a:latin typeface="Times New Roman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sz="2400" dirty="0"/>
              <a:t>This result is a consequence of doing </a:t>
            </a:r>
            <a:r>
              <a:rPr lang="en-US" sz="2400" dirty="0" err="1"/>
              <a:t>postmultiplications</a:t>
            </a:r>
            <a:r>
              <a:rPr lang="en-US" sz="2400" dirty="0"/>
              <a:t>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2400" dirty="0"/>
              <a:t>Let’s try again.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Rotation A</a:t>
            </a:r>
            <a:r>
              <a:rPr lang="en-US" sz="40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bout a Fixed Point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6300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Angel: Interactive Computer Graphics 4E © Addison-Wesley 2005</a:t>
            </a:r>
          </a:p>
        </p:txBody>
      </p:sp>
      <p:sp>
        <p:nvSpPr>
          <p:cNvPr id="268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Reversing the Order</a:t>
            </a:r>
          </a:p>
        </p:txBody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2400" dirty="0"/>
              <a:t>We want</a:t>
            </a:r>
            <a:r>
              <a:rPr lang="en-US" sz="2400" dirty="0">
                <a:latin typeface="Times New Roman" pitchFamily="18" charset="0"/>
              </a:rPr>
              <a:t> </a:t>
            </a:r>
            <a:r>
              <a:rPr lang="en-US" sz="2400" b="1" dirty="0">
                <a:latin typeface="Times New Roman" pitchFamily="18" charset="0"/>
              </a:rPr>
              <a:t>C = T </a:t>
            </a:r>
            <a:r>
              <a:rPr lang="en-US" sz="2400" baseline="30000" dirty="0">
                <a:latin typeface="Times New Roman" pitchFamily="18" charset="0"/>
              </a:rPr>
              <a:t>–1</a:t>
            </a:r>
            <a:r>
              <a:rPr lang="en-US" sz="2400" b="1" dirty="0">
                <a:latin typeface="Times New Roman" pitchFamily="18" charset="0"/>
              </a:rPr>
              <a:t> R T 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2400" dirty="0"/>
              <a:t>so we must do the operations in the following order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sz="2400" dirty="0"/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2400" b="1" dirty="0">
                <a:latin typeface="Times New Roman" pitchFamily="18" charset="0"/>
              </a:rPr>
              <a:t>C</a:t>
            </a:r>
            <a:r>
              <a:rPr lang="en-US" sz="2400" dirty="0">
                <a:latin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sym typeface="Symbol" pitchFamily="82" charset="2"/>
              </a:rPr>
              <a:t></a:t>
            </a:r>
            <a:r>
              <a:rPr lang="en-US" sz="2400" dirty="0">
                <a:latin typeface="Times New Roman" pitchFamily="18" charset="0"/>
              </a:rPr>
              <a:t> </a:t>
            </a:r>
            <a:r>
              <a:rPr lang="en-US" sz="2400" b="1" dirty="0">
                <a:latin typeface="Times New Roman" pitchFamily="18" charset="0"/>
              </a:rPr>
              <a:t>I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2400" b="1" dirty="0">
                <a:latin typeface="Times New Roman" pitchFamily="18" charset="0"/>
              </a:rPr>
              <a:t>C</a:t>
            </a:r>
            <a:r>
              <a:rPr lang="en-US" sz="2400" dirty="0">
                <a:latin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sym typeface="Symbol" pitchFamily="82" charset="2"/>
              </a:rPr>
              <a:t></a:t>
            </a:r>
            <a:r>
              <a:rPr lang="en-US" sz="2400" dirty="0">
                <a:latin typeface="Times New Roman" pitchFamily="18" charset="0"/>
              </a:rPr>
              <a:t> </a:t>
            </a:r>
            <a:r>
              <a:rPr lang="en-US" sz="2400" b="1" dirty="0">
                <a:latin typeface="Times New Roman" pitchFamily="18" charset="0"/>
              </a:rPr>
              <a:t>CT </a:t>
            </a:r>
            <a:r>
              <a:rPr lang="en-US" sz="2400" baseline="30000" dirty="0">
                <a:latin typeface="Times New Roman" pitchFamily="18" charset="0"/>
              </a:rPr>
              <a:t>-1</a:t>
            </a:r>
            <a:endParaRPr lang="en-US" sz="2400" b="1" dirty="0">
              <a:latin typeface="Times New Roman" pitchFamily="18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2400" b="1" dirty="0">
                <a:latin typeface="Times New Roman" pitchFamily="18" charset="0"/>
              </a:rPr>
              <a:t>C</a:t>
            </a:r>
            <a:r>
              <a:rPr lang="en-US" sz="2400" dirty="0">
                <a:latin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sym typeface="Symbol" pitchFamily="82" charset="2"/>
              </a:rPr>
              <a:t></a:t>
            </a:r>
            <a:r>
              <a:rPr lang="en-US" sz="2400" dirty="0">
                <a:latin typeface="Times New Roman" pitchFamily="18" charset="0"/>
              </a:rPr>
              <a:t> </a:t>
            </a:r>
            <a:r>
              <a:rPr lang="en-US" sz="2400" b="1" dirty="0">
                <a:latin typeface="Times New Roman" pitchFamily="18" charset="0"/>
              </a:rPr>
              <a:t>CR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2400" b="1" dirty="0">
                <a:latin typeface="Times New Roman" pitchFamily="18" charset="0"/>
              </a:rPr>
              <a:t>C</a:t>
            </a:r>
            <a:r>
              <a:rPr lang="en-US" sz="2400" dirty="0">
                <a:latin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sym typeface="Symbol" pitchFamily="82" charset="2"/>
              </a:rPr>
              <a:t></a:t>
            </a:r>
            <a:r>
              <a:rPr lang="en-US" sz="2400" dirty="0">
                <a:latin typeface="Times New Roman" pitchFamily="18" charset="0"/>
              </a:rPr>
              <a:t> </a:t>
            </a:r>
            <a:r>
              <a:rPr lang="en-US" sz="2400" b="1" dirty="0">
                <a:latin typeface="Times New Roman" pitchFamily="18" charset="0"/>
              </a:rPr>
              <a:t>CT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sz="2400" b="1" dirty="0">
              <a:latin typeface="Times New Roman" pitchFamily="18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2400" dirty="0"/>
              <a:t>Each operation corresponds to one function call in the program.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sz="2400" dirty="0"/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2400" dirty="0"/>
              <a:t>Note that the last operation specified is the first executed in the program</a:t>
            </a:r>
          </a:p>
        </p:txBody>
      </p:sp>
    </p:spTree>
    <p:extLst>
      <p:ext uri="{BB962C8B-B14F-4D97-AF65-F5344CB8AC3E}">
        <p14:creationId xmlns:p14="http://schemas.microsoft.com/office/powerpoint/2010/main" val="126471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Angel: Interactive Computer Graphics 4E © Addison-Wesley 2005</a:t>
            </a:r>
          </a:p>
        </p:txBody>
      </p:sp>
      <p:sp>
        <p:nvSpPr>
          <p:cNvPr id="252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CTM in OpenGL </a:t>
            </a:r>
          </a:p>
        </p:txBody>
      </p:sp>
      <p:sp>
        <p:nvSpPr>
          <p:cNvPr id="252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OpenGL has a </a:t>
            </a:r>
            <a:r>
              <a:rPr lang="en-US" b="1" dirty="0"/>
              <a:t>model-view</a:t>
            </a:r>
            <a:r>
              <a:rPr lang="en-US" dirty="0"/>
              <a:t> and a </a:t>
            </a:r>
            <a:r>
              <a:rPr lang="en-US" b="1" dirty="0"/>
              <a:t>projection </a:t>
            </a:r>
            <a:r>
              <a:rPr lang="en-US" dirty="0"/>
              <a:t>matrix in the pipeline which are concatenated together to form the CTM</a:t>
            </a:r>
          </a:p>
          <a:p>
            <a:r>
              <a:rPr lang="en-US" dirty="0"/>
              <a:t>Can manipulate each by first setting the correct matrix mode</a:t>
            </a:r>
          </a:p>
        </p:txBody>
      </p:sp>
      <p:pic>
        <p:nvPicPr>
          <p:cNvPr id="252933" name="Picture 5" descr="C:\BOOK\OpenGL\Paul Final\Art\jpeg\AN04F6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4267200"/>
            <a:ext cx="6188075" cy="1539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3735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Angel: Interactive Computer Graphics 4E © Addison-Wesley 2005</a:t>
            </a:r>
          </a:p>
        </p:txBody>
      </p:sp>
      <p:sp>
        <p:nvSpPr>
          <p:cNvPr id="245765" name="Text Box 5"/>
          <p:cNvSpPr txBox="1">
            <a:spLocks noGrp="1" noChangeArrowheads="1"/>
          </p:cNvSpPr>
          <p:nvPr>
            <p:ph type="body" idx="1"/>
          </p:nvPr>
        </p:nvSpPr>
        <p:spPr>
          <a:xfrm>
            <a:off x="1320800" y="3201987"/>
            <a:ext cx="5943600" cy="533400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2400" b="1" dirty="0" err="1">
                <a:latin typeface="Courier New" pitchFamily="49" charset="0"/>
              </a:rPr>
              <a:t>glRotatef</a:t>
            </a:r>
            <a:r>
              <a:rPr lang="en-US" sz="2400" b="1" dirty="0">
                <a:latin typeface="Courier New" pitchFamily="49" charset="0"/>
              </a:rPr>
              <a:t>(theta, </a:t>
            </a:r>
            <a:r>
              <a:rPr lang="en-US" sz="2400" b="1" dirty="0" err="1">
                <a:latin typeface="Courier New" pitchFamily="49" charset="0"/>
              </a:rPr>
              <a:t>vx</a:t>
            </a:r>
            <a:r>
              <a:rPr lang="en-US" sz="2400" b="1" dirty="0">
                <a:latin typeface="Courier New" pitchFamily="49" charset="0"/>
              </a:rPr>
              <a:t>, </a:t>
            </a:r>
            <a:r>
              <a:rPr lang="en-US" sz="2400" b="1" dirty="0" err="1">
                <a:latin typeface="Courier New" pitchFamily="49" charset="0"/>
              </a:rPr>
              <a:t>vy</a:t>
            </a:r>
            <a:r>
              <a:rPr lang="en-US" sz="2400" b="1" dirty="0">
                <a:latin typeface="Courier New" pitchFamily="49" charset="0"/>
              </a:rPr>
              <a:t>, </a:t>
            </a:r>
            <a:r>
              <a:rPr lang="en-US" sz="2400" b="1" dirty="0" err="1">
                <a:latin typeface="Courier New" pitchFamily="49" charset="0"/>
              </a:rPr>
              <a:t>vz</a:t>
            </a:r>
            <a:r>
              <a:rPr lang="en-US" sz="2400" b="1" dirty="0">
                <a:latin typeface="Courier New" pitchFamily="49" charset="0"/>
              </a:rPr>
              <a:t>)</a:t>
            </a:r>
          </a:p>
        </p:txBody>
      </p:sp>
      <p:sp>
        <p:nvSpPr>
          <p:cNvPr id="245766" name="Text Box 6"/>
          <p:cNvSpPr txBox="1">
            <a:spLocks noChangeArrowheads="1"/>
          </p:cNvSpPr>
          <p:nvPr/>
        </p:nvSpPr>
        <p:spPr bwMode="auto">
          <a:xfrm>
            <a:off x="1320800" y="4344987"/>
            <a:ext cx="4953000" cy="5334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lIns="92075" tIns="46038" rIns="92075" bIns="46038"/>
          <a:lstStyle/>
          <a:p>
            <a:pPr marL="190500" indent="-190500"/>
            <a:r>
              <a:rPr lang="en-US" b="1">
                <a:latin typeface="Courier New" pitchFamily="49" charset="0"/>
              </a:rPr>
              <a:t>glTranslatef(dx, dy, dz)</a:t>
            </a:r>
          </a:p>
        </p:txBody>
      </p:sp>
      <p:sp>
        <p:nvSpPr>
          <p:cNvPr id="245767" name="Text Box 7"/>
          <p:cNvSpPr txBox="1">
            <a:spLocks noChangeArrowheads="1"/>
          </p:cNvSpPr>
          <p:nvPr/>
        </p:nvSpPr>
        <p:spPr bwMode="auto">
          <a:xfrm>
            <a:off x="1320800" y="4878387"/>
            <a:ext cx="4572000" cy="5334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lIns="92075" tIns="46038" rIns="92075" bIns="46038"/>
          <a:lstStyle/>
          <a:p>
            <a:pPr marL="190500" indent="-190500"/>
            <a:r>
              <a:rPr lang="en-US" b="1" dirty="0" err="1" smtClean="0">
                <a:latin typeface="Courier New" pitchFamily="49" charset="0"/>
              </a:rPr>
              <a:t>glScalef</a:t>
            </a:r>
            <a:r>
              <a:rPr lang="en-US" b="1" dirty="0" smtClean="0">
                <a:latin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</a:rPr>
              <a:t>sx</a:t>
            </a:r>
            <a:r>
              <a:rPr lang="en-US" b="1" dirty="0">
                <a:latin typeface="Courier New" pitchFamily="49" charset="0"/>
              </a:rPr>
              <a:t>, </a:t>
            </a:r>
            <a:r>
              <a:rPr lang="en-US" b="1" dirty="0" err="1">
                <a:latin typeface="Courier New" pitchFamily="49" charset="0"/>
              </a:rPr>
              <a:t>sy</a:t>
            </a:r>
            <a:r>
              <a:rPr lang="en-US" b="1" dirty="0">
                <a:latin typeface="Courier New" pitchFamily="49" charset="0"/>
              </a:rPr>
              <a:t>, </a:t>
            </a:r>
            <a:r>
              <a:rPr lang="en-US" b="1" dirty="0" err="1">
                <a:latin typeface="Courier New" pitchFamily="49" charset="0"/>
              </a:rPr>
              <a:t>sz</a:t>
            </a:r>
            <a:r>
              <a:rPr lang="en-US" b="1" dirty="0">
                <a:latin typeface="Courier New" pitchFamily="49" charset="0"/>
              </a:rPr>
              <a:t>)</a:t>
            </a:r>
          </a:p>
        </p:txBody>
      </p:sp>
      <p:sp>
        <p:nvSpPr>
          <p:cNvPr id="245768" name="Text Box 8"/>
          <p:cNvSpPr txBox="1">
            <a:spLocks noChangeArrowheads="1"/>
          </p:cNvSpPr>
          <p:nvPr/>
        </p:nvSpPr>
        <p:spPr bwMode="auto">
          <a:xfrm>
            <a:off x="1320800" y="1982787"/>
            <a:ext cx="310515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Ctr="1">
            <a:spAutoFit/>
          </a:bodyPr>
          <a:lstStyle/>
          <a:p>
            <a:r>
              <a:rPr lang="en-US" b="1">
                <a:latin typeface="Courier New" pitchFamily="49" charset="0"/>
              </a:rPr>
              <a:t>glLoadIdentity()</a:t>
            </a:r>
          </a:p>
        </p:txBody>
      </p:sp>
      <p:sp>
        <p:nvSpPr>
          <p:cNvPr id="245769" name="Text Box 9"/>
          <p:cNvSpPr txBox="1">
            <a:spLocks noChangeArrowheads="1"/>
          </p:cNvSpPr>
          <p:nvPr/>
        </p:nvSpPr>
        <p:spPr bwMode="auto">
          <a:xfrm>
            <a:off x="762000" y="1371600"/>
            <a:ext cx="3336925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Ctr="1">
            <a:spAutoFit/>
          </a:bodyPr>
          <a:lstStyle/>
          <a:p>
            <a:r>
              <a:rPr lang="en-US">
                <a:latin typeface="Arial" charset="0"/>
              </a:rPr>
              <a:t>Load an identity matrix:</a:t>
            </a:r>
          </a:p>
        </p:txBody>
      </p:sp>
      <p:sp>
        <p:nvSpPr>
          <p:cNvPr id="245770" name="Text Box 10"/>
          <p:cNvSpPr txBox="1">
            <a:spLocks noChangeArrowheads="1"/>
          </p:cNvSpPr>
          <p:nvPr/>
        </p:nvSpPr>
        <p:spPr bwMode="auto">
          <a:xfrm>
            <a:off x="863600" y="2668587"/>
            <a:ext cx="2365375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Ctr="1">
            <a:spAutoFit/>
          </a:bodyPr>
          <a:lstStyle/>
          <a:p>
            <a:r>
              <a:rPr lang="en-US"/>
              <a:t>Multiply on right:</a:t>
            </a:r>
          </a:p>
        </p:txBody>
      </p:sp>
      <p:sp>
        <p:nvSpPr>
          <p:cNvPr id="245771" name="Text Box 11"/>
          <p:cNvSpPr txBox="1">
            <a:spLocks noChangeArrowheads="1"/>
          </p:cNvSpPr>
          <p:nvPr/>
        </p:nvSpPr>
        <p:spPr bwMode="auto">
          <a:xfrm>
            <a:off x="863600" y="3811587"/>
            <a:ext cx="7786688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Ctr="1">
            <a:spAutoFit/>
          </a:bodyPr>
          <a:lstStyle/>
          <a:p>
            <a:r>
              <a:rPr lang="en-US" b="1">
                <a:latin typeface="Courier New" pitchFamily="49" charset="0"/>
              </a:rPr>
              <a:t>theta</a:t>
            </a:r>
            <a:r>
              <a:rPr lang="en-US">
                <a:latin typeface="Arial" charset="0"/>
              </a:rPr>
              <a:t> in degrees, (</a:t>
            </a:r>
            <a:r>
              <a:rPr lang="en-US" b="1">
                <a:latin typeface="Courier New" pitchFamily="49" charset="0"/>
              </a:rPr>
              <a:t>vx, vy, vz</a:t>
            </a:r>
            <a:r>
              <a:rPr lang="en-US">
                <a:latin typeface="Arial" charset="0"/>
              </a:rPr>
              <a:t>) define axis of rotation</a:t>
            </a:r>
          </a:p>
        </p:txBody>
      </p:sp>
      <p:sp>
        <p:nvSpPr>
          <p:cNvPr id="245772" name="Text Box 12"/>
          <p:cNvSpPr txBox="1">
            <a:spLocks noChangeArrowheads="1"/>
          </p:cNvSpPr>
          <p:nvPr/>
        </p:nvSpPr>
        <p:spPr bwMode="auto">
          <a:xfrm>
            <a:off x="1092200" y="5411787"/>
            <a:ext cx="6980238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Ctr="1">
            <a:spAutoFit/>
          </a:bodyPr>
          <a:lstStyle/>
          <a:p>
            <a:r>
              <a:rPr lang="en-US"/>
              <a:t>Each has a float (f) and double (d) format (</a:t>
            </a:r>
            <a:r>
              <a:rPr lang="en-US" b="1">
                <a:latin typeface="Courier New" pitchFamily="49" charset="0"/>
              </a:rPr>
              <a:t>glScaled</a:t>
            </a:r>
            <a:r>
              <a:rPr lang="en-US"/>
              <a:t>)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Rotation,</a:t>
            </a:r>
            <a:r>
              <a:rPr kumimoji="0" lang="en-US" sz="40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Translation, Scaling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6183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Angel: Interactive Computer Graphics 4E © Addison-Wesley 2005</a:t>
            </a:r>
          </a:p>
        </p:txBody>
      </p:sp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253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700"/>
              <a:t>Rotation about z axis by 30 degrees with a fixed point of (1.0, 2.0, 3.0)</a:t>
            </a:r>
          </a:p>
          <a:p>
            <a:endParaRPr lang="en-US" sz="2700"/>
          </a:p>
          <a:p>
            <a:endParaRPr lang="en-US" sz="2700"/>
          </a:p>
          <a:p>
            <a:endParaRPr lang="en-US" sz="2700"/>
          </a:p>
          <a:p>
            <a:endParaRPr lang="en-US" sz="2700"/>
          </a:p>
          <a:p>
            <a:endParaRPr lang="en-US" sz="2700"/>
          </a:p>
          <a:p>
            <a:r>
              <a:rPr lang="en-US" sz="2700"/>
              <a:t>Remember that last matrix specified in the program is the first applied</a:t>
            </a:r>
          </a:p>
        </p:txBody>
      </p:sp>
      <p:sp>
        <p:nvSpPr>
          <p:cNvPr id="253956" name="Text Box 4"/>
          <p:cNvSpPr txBox="1">
            <a:spLocks noChangeArrowheads="1"/>
          </p:cNvSpPr>
          <p:nvPr/>
        </p:nvSpPr>
        <p:spPr bwMode="auto">
          <a:xfrm>
            <a:off x="1219200" y="2743200"/>
            <a:ext cx="5843588" cy="19177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Ctr="1">
            <a:spAutoFit/>
          </a:bodyPr>
          <a:lstStyle/>
          <a:p>
            <a:r>
              <a:rPr lang="en-US" b="1">
                <a:latin typeface="Courier New" pitchFamily="49" charset="0"/>
              </a:rPr>
              <a:t>glMatrixMode(GL_MODELVIEW);</a:t>
            </a:r>
          </a:p>
          <a:p>
            <a:r>
              <a:rPr lang="en-US" b="1">
                <a:latin typeface="Courier New" pitchFamily="49" charset="0"/>
              </a:rPr>
              <a:t>glLoadIdentity();</a:t>
            </a:r>
          </a:p>
          <a:p>
            <a:r>
              <a:rPr lang="en-US" b="1">
                <a:latin typeface="Courier New" pitchFamily="49" charset="0"/>
              </a:rPr>
              <a:t>glTranslatef(1.0, 2.0, 3.0);</a:t>
            </a:r>
          </a:p>
          <a:p>
            <a:r>
              <a:rPr lang="en-US" b="1">
                <a:latin typeface="Courier New" pitchFamily="49" charset="0"/>
              </a:rPr>
              <a:t>glRotatef(30.0, 0.0, 0.0, 1.0);</a:t>
            </a:r>
          </a:p>
          <a:p>
            <a:r>
              <a:rPr lang="en-US" b="1">
                <a:latin typeface="Courier New" pitchFamily="49" charset="0"/>
              </a:rPr>
              <a:t>glTranslatef(-1.0, -2.0, -3.0);</a:t>
            </a:r>
          </a:p>
        </p:txBody>
      </p:sp>
    </p:spTree>
    <p:extLst>
      <p:ext uri="{BB962C8B-B14F-4D97-AF65-F5344CB8AC3E}">
        <p14:creationId xmlns:p14="http://schemas.microsoft.com/office/powerpoint/2010/main" val="23628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Angel: Interactive Computer Graphics 4E © Addison-Wesley 2005</a:t>
            </a:r>
          </a:p>
        </p:txBody>
      </p:sp>
      <p:sp>
        <p:nvSpPr>
          <p:cNvPr id="246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Arbitrary Matrices</a:t>
            </a:r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924800" cy="47244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Can load and multiply by matrices defined in the application program</a:t>
            </a:r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The matrix </a:t>
            </a:r>
            <a:r>
              <a:rPr lang="en-US" b="1">
                <a:latin typeface="Courier New" pitchFamily="49" charset="0"/>
              </a:rPr>
              <a:t>m</a:t>
            </a:r>
            <a:r>
              <a:rPr lang="en-US"/>
              <a:t> is a one dimension array of 16 elements which are the components of the desired 4 x 4 matrix stored by </a:t>
            </a:r>
            <a:r>
              <a:rPr lang="en-US" u="sng"/>
              <a:t>columns</a:t>
            </a:r>
          </a:p>
          <a:p>
            <a:pPr>
              <a:lnSpc>
                <a:spcPct val="90000"/>
              </a:lnSpc>
            </a:pPr>
            <a:r>
              <a:rPr lang="en-US"/>
              <a:t>In </a:t>
            </a:r>
            <a:r>
              <a:rPr lang="en-US" sz="2700" b="1">
                <a:latin typeface="Courier New" pitchFamily="49" charset="0"/>
              </a:rPr>
              <a:t>glMultMatrixf</a:t>
            </a:r>
            <a:r>
              <a:rPr lang="en-US"/>
              <a:t>, </a:t>
            </a:r>
            <a:r>
              <a:rPr lang="en-US" b="1">
                <a:latin typeface="Courier New" pitchFamily="49" charset="0"/>
              </a:rPr>
              <a:t>m</a:t>
            </a:r>
            <a:r>
              <a:rPr lang="en-US"/>
              <a:t> multiplies the existing matrix on the right</a:t>
            </a:r>
          </a:p>
        </p:txBody>
      </p:sp>
      <p:sp>
        <p:nvSpPr>
          <p:cNvPr id="246788" name="Text Box 4"/>
          <p:cNvSpPr txBox="1">
            <a:spLocks noChangeArrowheads="1"/>
          </p:cNvSpPr>
          <p:nvPr/>
        </p:nvSpPr>
        <p:spPr bwMode="auto">
          <a:xfrm>
            <a:off x="1128713" y="2590800"/>
            <a:ext cx="4458272" cy="64633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Ctr="1">
            <a:spAutoFit/>
          </a:bodyPr>
          <a:lstStyle/>
          <a:p>
            <a:r>
              <a:rPr lang="en-US" b="1" dirty="0" err="1" smtClean="0">
                <a:latin typeface="Courier New" pitchFamily="49" charset="0"/>
              </a:rPr>
              <a:t>glLoadMatrixf</a:t>
            </a:r>
            <a:r>
              <a:rPr lang="en-US" b="1" dirty="0" smtClean="0">
                <a:latin typeface="Courier New" pitchFamily="49" charset="0"/>
              </a:rPr>
              <a:t>(const </a:t>
            </a:r>
            <a:r>
              <a:rPr lang="en-US" b="1" dirty="0" err="1" smtClean="0">
                <a:latin typeface="Courier New" pitchFamily="49" charset="0"/>
              </a:rPr>
              <a:t>Glfloat</a:t>
            </a:r>
            <a:r>
              <a:rPr lang="en-US" b="1" dirty="0" smtClean="0">
                <a:latin typeface="Courier New" pitchFamily="49" charset="0"/>
              </a:rPr>
              <a:t> *m)</a:t>
            </a:r>
            <a:endParaRPr lang="en-US" b="1" dirty="0">
              <a:latin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</a:rPr>
              <a:t>glMultMatrixf</a:t>
            </a:r>
            <a:r>
              <a:rPr lang="en-US" b="1" dirty="0" smtClean="0">
                <a:latin typeface="Courier New" pitchFamily="49" charset="0"/>
              </a:rPr>
              <a:t>(const </a:t>
            </a:r>
            <a:r>
              <a:rPr lang="en-US" b="1" dirty="0" err="1" smtClean="0">
                <a:latin typeface="Courier New" pitchFamily="49" charset="0"/>
              </a:rPr>
              <a:t>Glfloat</a:t>
            </a:r>
            <a:r>
              <a:rPr lang="en-US" b="1" dirty="0" smtClean="0">
                <a:latin typeface="Courier New" pitchFamily="49" charset="0"/>
              </a:rPr>
              <a:t> *m</a:t>
            </a:r>
            <a:r>
              <a:rPr lang="en-US" b="1" dirty="0">
                <a:latin typeface="Courier New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6882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Row vs. Column-major 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447800"/>
            <a:ext cx="8305800" cy="4724400"/>
          </a:xfrm>
        </p:spPr>
        <p:txBody>
          <a:bodyPr>
            <a:normAutofit/>
          </a:bodyPr>
          <a:lstStyle/>
          <a:p>
            <a:r>
              <a:rPr lang="en-US" dirty="0" smtClean="0"/>
              <a:t>How to lay out a 2D array in memory?</a:t>
            </a:r>
          </a:p>
          <a:p>
            <a:pPr lvl="1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Two options</a:t>
            </a:r>
          </a:p>
          <a:p>
            <a:pPr lvl="1"/>
            <a:r>
              <a:rPr lang="en-US" dirty="0" smtClean="0"/>
              <a:t>Rows: a, b, c, d, e, f, g, h, </a:t>
            </a:r>
            <a:r>
              <a:rPr lang="en-US" dirty="0" err="1" smtClean="0"/>
              <a:t>i</a:t>
            </a:r>
            <a:r>
              <a:rPr lang="en-US" dirty="0" smtClean="0"/>
              <a:t>, j, k, l, m, n, o, p</a:t>
            </a:r>
          </a:p>
          <a:p>
            <a:pPr lvl="1"/>
            <a:r>
              <a:rPr lang="en-US" dirty="0" smtClean="0"/>
              <a:t>Columns: a, e, </a:t>
            </a:r>
            <a:r>
              <a:rPr lang="en-US" dirty="0" err="1" smtClean="0"/>
              <a:t>i</a:t>
            </a:r>
            <a:r>
              <a:rPr lang="en-US" dirty="0" smtClean="0"/>
              <a:t>, m, b, f, j, n, c, g, k, o, d, h, l, p</a:t>
            </a:r>
          </a:p>
          <a:p>
            <a:r>
              <a:rPr lang="en-US" dirty="0" smtClean="0"/>
              <a:t>OpenGL expects column-major</a:t>
            </a:r>
          </a:p>
          <a:p>
            <a:pPr lvl="1"/>
            <a:r>
              <a:rPr lang="en-US" dirty="0" smtClean="0"/>
              <a:t>C stores in row-major</a:t>
            </a:r>
          </a:p>
          <a:p>
            <a:pPr lvl="2"/>
            <a:r>
              <a:rPr lang="en-US" dirty="0" smtClean="0"/>
              <a:t>float data[4][4] = { { a, b, c, d}, {e, f, g, h}, …};</a:t>
            </a:r>
          </a:p>
          <a:p>
            <a:pPr lvl="1"/>
            <a:r>
              <a:rPr lang="en-US" dirty="0" smtClean="0"/>
              <a:t>Need to transpose before sending to OpenGL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3581400" y="1905000"/>
          <a:ext cx="1524000" cy="1354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619" name="Equation" r:id="rId3" imgW="1028520" imgH="914400" progId="Equation.3">
                  <p:embed/>
                </p:oleObj>
              </mc:Choice>
              <mc:Fallback>
                <p:oleObj name="Equation" r:id="rId3" imgW="102852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1905000"/>
                        <a:ext cx="1524000" cy="13546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86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Angel: Interactive Computer Graphics 4E © Addison-Wesley 2005</a:t>
            </a:r>
          </a:p>
        </p:txBody>
      </p:sp>
      <p:sp>
        <p:nvSpPr>
          <p:cNvPr id="254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Matrix Stacks</a:t>
            </a:r>
          </a:p>
        </p:txBody>
      </p:sp>
      <p:sp>
        <p:nvSpPr>
          <p:cNvPr id="254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382000" cy="4724400"/>
          </a:xfrm>
        </p:spPr>
        <p:txBody>
          <a:bodyPr>
            <a:normAutofit/>
          </a:bodyPr>
          <a:lstStyle/>
          <a:p>
            <a:r>
              <a:rPr lang="en-US" dirty="0"/>
              <a:t>In many situations we want to save transformation matrices for use later</a:t>
            </a:r>
          </a:p>
          <a:p>
            <a:pPr lvl="1"/>
            <a:r>
              <a:rPr lang="en-US" dirty="0"/>
              <a:t>Traversing hierarchical data structures (Chapter 10)</a:t>
            </a:r>
          </a:p>
          <a:p>
            <a:pPr lvl="1"/>
            <a:r>
              <a:rPr lang="en-US" dirty="0"/>
              <a:t>Avoiding state changes when executing display lists</a:t>
            </a:r>
          </a:p>
          <a:p>
            <a:r>
              <a:rPr lang="en-US" dirty="0"/>
              <a:t>OpenGL maintains stacks for each type of matrix</a:t>
            </a:r>
          </a:p>
          <a:p>
            <a:pPr lvl="1"/>
            <a:r>
              <a:rPr lang="en-US" smtClean="0"/>
              <a:t>Access present type (as set by </a:t>
            </a:r>
            <a:r>
              <a:rPr lang="en-US" b="1" smtClean="0">
                <a:latin typeface="Courier New" pitchFamily="49" charset="0"/>
              </a:rPr>
              <a:t>glMatrixMode)</a:t>
            </a:r>
            <a:r>
              <a:rPr lang="en-US" smtClean="0"/>
              <a:t> by</a:t>
            </a:r>
            <a:endParaRPr lang="en-US" dirty="0"/>
          </a:p>
        </p:txBody>
      </p:sp>
      <p:sp>
        <p:nvSpPr>
          <p:cNvPr id="254980" name="Text Box 4"/>
          <p:cNvSpPr txBox="1">
            <a:spLocks noChangeArrowheads="1"/>
          </p:cNvSpPr>
          <p:nvPr/>
        </p:nvSpPr>
        <p:spPr bwMode="auto">
          <a:xfrm>
            <a:off x="1143000" y="4191000"/>
            <a:ext cx="3162300" cy="9461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Ctr="1">
            <a:spAutoFit/>
          </a:bodyPr>
          <a:lstStyle/>
          <a:p>
            <a:r>
              <a:rPr lang="en-US" sz="2800" b="1" dirty="0" err="1" smtClean="0">
                <a:latin typeface="Courier New" pitchFamily="49" charset="0"/>
              </a:rPr>
              <a:t>glPushMatrix</a:t>
            </a:r>
            <a:r>
              <a:rPr lang="en-US" sz="2800" b="1" dirty="0">
                <a:latin typeface="Courier New" pitchFamily="49" charset="0"/>
              </a:rPr>
              <a:t>()</a:t>
            </a:r>
          </a:p>
          <a:p>
            <a:r>
              <a:rPr lang="en-US" sz="2800" b="1" dirty="0" err="1">
                <a:latin typeface="Courier New" pitchFamily="49" charset="0"/>
              </a:rPr>
              <a:t>glPopMatrix</a:t>
            </a:r>
            <a:r>
              <a:rPr lang="en-US" sz="2800" b="1" dirty="0">
                <a:latin typeface="Courier New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19384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Angel: Interactive Computer Graphics 4E © Addison-Wesley 2005</a:t>
            </a:r>
          </a:p>
        </p:txBody>
      </p:sp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Coordinate Systems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524000"/>
            <a:ext cx="8305800" cy="472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The units in </a:t>
            </a:r>
            <a:r>
              <a:rPr lang="en-US" sz="2800" b="1" dirty="0" err="1">
                <a:latin typeface="Courier New" charset="0"/>
              </a:rPr>
              <a:t>glVertex</a:t>
            </a:r>
            <a:r>
              <a:rPr lang="en-US" sz="2800" dirty="0"/>
              <a:t> are determined by the application and are called </a:t>
            </a:r>
            <a:r>
              <a:rPr lang="en-US" sz="2800" i="1" dirty="0"/>
              <a:t>object</a:t>
            </a:r>
            <a:r>
              <a:rPr lang="en-US" sz="2800" dirty="0"/>
              <a:t> or </a:t>
            </a:r>
            <a:r>
              <a:rPr lang="en-US" sz="2800" i="1" dirty="0"/>
              <a:t>problem coordinates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The viewing specifications are also in object coordinates and it is the size of the viewing volume that determines what will appear in the image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Internally, OpenGL will convert to </a:t>
            </a:r>
            <a:r>
              <a:rPr lang="en-US" sz="2800" i="1" dirty="0"/>
              <a:t>camera (eye) coordinates</a:t>
            </a:r>
            <a:r>
              <a:rPr lang="en-US" sz="2800" dirty="0"/>
              <a:t> and later </a:t>
            </a:r>
            <a:r>
              <a:rPr lang="en-US" sz="2800" dirty="0" smtClean="0"/>
              <a:t>to </a:t>
            </a:r>
            <a:r>
              <a:rPr lang="en-US" sz="2800" i="1" dirty="0"/>
              <a:t>screen coordinates 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OpenGL also uses some internal representations that usually are not visible to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284779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Angel: Interactive Computer Graphics 4E © Addison-Wesley 2005</a:t>
            </a:r>
          </a:p>
        </p:txBody>
      </p:sp>
      <p:sp>
        <p:nvSpPr>
          <p:cNvPr id="94210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Two- and three-dimensional viewing</a:t>
            </a:r>
          </a:p>
        </p:txBody>
      </p:sp>
      <p:sp>
        <p:nvSpPr>
          <p:cNvPr id="9421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04800" y="1524000"/>
            <a:ext cx="8534400" cy="4724400"/>
          </a:xfrm>
        </p:spPr>
        <p:txBody>
          <a:bodyPr/>
          <a:lstStyle/>
          <a:p>
            <a:r>
              <a:rPr lang="en-US" sz="2700" dirty="0"/>
              <a:t>In </a:t>
            </a:r>
            <a:r>
              <a:rPr lang="en-US" sz="2700" b="1" dirty="0" err="1">
                <a:latin typeface="Courier New" charset="0"/>
              </a:rPr>
              <a:t>glOrtho</a:t>
            </a:r>
            <a:r>
              <a:rPr lang="en-US" sz="2700" b="1" dirty="0">
                <a:latin typeface="Courier New" charset="0"/>
              </a:rPr>
              <a:t>(left, right, bottom, top, near, far) </a:t>
            </a:r>
            <a:r>
              <a:rPr lang="en-US" sz="2700" dirty="0"/>
              <a:t>the near and far distances are measured </a:t>
            </a:r>
            <a:r>
              <a:rPr lang="en-US" sz="2700" u="sng" dirty="0"/>
              <a:t>from</a:t>
            </a:r>
            <a:r>
              <a:rPr lang="en-US" sz="2700" dirty="0"/>
              <a:t> the camera</a:t>
            </a:r>
          </a:p>
          <a:p>
            <a:r>
              <a:rPr lang="en-US" sz="2700" dirty="0"/>
              <a:t>Two-dimensional vertex commands place all vertices in the plane z=0</a:t>
            </a:r>
          </a:p>
          <a:p>
            <a:r>
              <a:rPr lang="en-US" sz="2700" dirty="0"/>
              <a:t>If the application is in two dimensions, we can use the function</a:t>
            </a:r>
          </a:p>
          <a:p>
            <a:pPr>
              <a:buFontTx/>
              <a:buNone/>
            </a:pPr>
            <a:r>
              <a:rPr lang="en-US" sz="2700" b="1" dirty="0">
                <a:latin typeface="Courier New" charset="0"/>
              </a:rPr>
              <a:t>  gluOrtho2D(left, </a:t>
            </a:r>
            <a:r>
              <a:rPr lang="en-US" sz="2700" b="1" dirty="0" err="1">
                <a:latin typeface="Courier New" charset="0"/>
              </a:rPr>
              <a:t>right,bottom,top</a:t>
            </a:r>
            <a:r>
              <a:rPr lang="en-US" sz="2700" b="1" dirty="0">
                <a:latin typeface="Courier New" charset="0"/>
              </a:rPr>
              <a:t>)</a:t>
            </a:r>
          </a:p>
          <a:p>
            <a:r>
              <a:rPr lang="en-US" sz="2700" dirty="0"/>
              <a:t>In two dimensions, the view or clipping volume becomes a </a:t>
            </a:r>
            <a:r>
              <a:rPr lang="en-US" sz="2700" i="1" dirty="0"/>
              <a:t>clipping window</a:t>
            </a:r>
            <a:endParaRPr lang="en-US" sz="2700" b="1" i="1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23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 noRot="1" noChangeAspect="1" noMove="1" noResize="1" noEditPoints="1" noAdjustHandles="1" noChangeArrowheads="1" noChangeShapeType="1" noTextEdit="1"/>
          </p:cNvSpPr>
          <p:nvPr>
            <p:ph sz="quarter" idx="1"/>
          </p:nvPr>
        </p:nvSpPr>
        <p:spPr>
          <a:blipFill rotWithShape="1">
            <a:blip r:embed="rId2"/>
            <a:stretch>
              <a:fillRect l="-741" t="-1271" r="-2074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1536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Matrix Inverse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Angel: Interactive Computer Graphics 4E © Addison-Wesley 2005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In OpenGL, two-dimensional applications are a special case of three-dimensional graphics</a:t>
            </a:r>
          </a:p>
          <a:p>
            <a:pPr>
              <a:lnSpc>
                <a:spcPct val="90000"/>
              </a:lnSpc>
            </a:pPr>
            <a:r>
              <a:rPr lang="en-US"/>
              <a:t>Going to 3D</a:t>
            </a:r>
          </a:p>
          <a:p>
            <a:pPr lvl="1">
              <a:lnSpc>
                <a:spcPct val="90000"/>
              </a:lnSpc>
            </a:pPr>
            <a:r>
              <a:rPr lang="en-US"/>
              <a:t>Not much changes</a:t>
            </a:r>
          </a:p>
          <a:p>
            <a:pPr lvl="1">
              <a:lnSpc>
                <a:spcPct val="90000"/>
              </a:lnSpc>
            </a:pPr>
            <a:r>
              <a:rPr lang="en-US"/>
              <a:t>Use </a:t>
            </a:r>
            <a:r>
              <a:rPr lang="en-US" b="1">
                <a:latin typeface="Courier New" charset="0"/>
              </a:rPr>
              <a:t>glVertex3*( )</a:t>
            </a:r>
          </a:p>
          <a:p>
            <a:pPr lvl="1">
              <a:lnSpc>
                <a:spcPct val="90000"/>
              </a:lnSpc>
            </a:pPr>
            <a:r>
              <a:rPr lang="en-US"/>
              <a:t>Have to worry about the order in which polygons are drawn or use hidden-surface removal</a:t>
            </a:r>
          </a:p>
          <a:p>
            <a:pPr lvl="1">
              <a:lnSpc>
                <a:spcPct val="90000"/>
              </a:lnSpc>
            </a:pPr>
            <a:r>
              <a:rPr lang="en-US"/>
              <a:t>Polygons should be simple, convex, flat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Three-dimensional Applications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1160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406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5" y="1762125"/>
            <a:ext cx="7172325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403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 noRot="1" noChangeAspect="1" noMove="1" noResize="1" noEditPoints="1" noAdjustHandles="1" noChangeArrowheads="1" noChangeShapeType="1" noTextEdit="1"/>
          </p:cNvSpPr>
          <p:nvPr>
            <p:ph sz="quarter" idx="1"/>
          </p:nvPr>
        </p:nvSpPr>
        <p:spPr>
          <a:blipFill rotWithShape="1">
            <a:blip r:embed="rId2"/>
            <a:stretch>
              <a:fillRect l="-741" t="-1271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1638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Matrix Inverse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 noRot="1" noChangeAspect="1" noMove="1" noResize="1" noEditPoints="1" noAdjustHandles="1" noChangeArrowheads="1" noChangeShapeType="1" noTextEdit="1"/>
          </p:cNvSpPr>
          <p:nvPr>
            <p:ph sz="quarter" idx="1"/>
          </p:nvPr>
        </p:nvSpPr>
        <p:spPr>
          <a:blipFill rotWithShape="1">
            <a:blip r:embed="rId2"/>
            <a:stretch>
              <a:fillRect l="-741" r="-963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1741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Matrix Inverse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1319</TotalTime>
  <Words>1847</Words>
  <Application>Microsoft Office PowerPoint</Application>
  <PresentationFormat>On-screen Show (4:3)</PresentationFormat>
  <Paragraphs>415</Paragraphs>
  <Slides>71</Slides>
  <Notes>10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3" baseType="lpstr">
      <vt:lpstr>Equity</vt:lpstr>
      <vt:lpstr>Equation</vt:lpstr>
      <vt:lpstr>CSE 470/598 Transformations2</vt:lpstr>
      <vt:lpstr>Refresher</vt:lpstr>
      <vt:lpstr>Exercise</vt:lpstr>
      <vt:lpstr>Exercise - Solution</vt:lpstr>
      <vt:lpstr>PowerPoint Presentation</vt:lpstr>
      <vt:lpstr>Matrix Inverse</vt:lpstr>
      <vt:lpstr>Matrix Inverse</vt:lpstr>
      <vt:lpstr>Matrix Inverse</vt:lpstr>
      <vt:lpstr>Matrix Inverse</vt:lpstr>
      <vt:lpstr>Matrix Inverse</vt:lpstr>
      <vt:lpstr>One Way To Think About Inverses…</vt:lpstr>
      <vt:lpstr>Finding Inverse Matrices…</vt:lpstr>
      <vt:lpstr>Finding Inverse Matrices…</vt:lpstr>
      <vt:lpstr>Inverse Rotation Matrix</vt:lpstr>
      <vt:lpstr>Recap of Inverses</vt:lpstr>
      <vt:lpstr>PowerPoint Presentation</vt:lpstr>
      <vt:lpstr>Matrix Transpose</vt:lpstr>
      <vt:lpstr>Neat Fact about Rotation Matrix</vt:lpstr>
      <vt:lpstr>Neat Fact about Rotation Matrix</vt:lpstr>
      <vt:lpstr>PowerPoint Presentation</vt:lpstr>
      <vt:lpstr>Composition of Transformations!</vt:lpstr>
      <vt:lpstr>Composition of Transformations!</vt:lpstr>
      <vt:lpstr>Composition of Transformations!</vt:lpstr>
      <vt:lpstr>Composition of Transformations!</vt:lpstr>
      <vt:lpstr>Not commutative</vt:lpstr>
      <vt:lpstr>Composition (an example) (2D)</vt:lpstr>
      <vt:lpstr>Composition (an example) (2D) (2/2)</vt:lpstr>
      <vt:lpstr>PowerPoint Presentation</vt:lpstr>
      <vt:lpstr>Inverse Composite Matrix</vt:lpstr>
      <vt:lpstr>Inverses Revisited</vt:lpstr>
      <vt:lpstr>PowerPoint Presentation</vt:lpstr>
      <vt:lpstr>Transforming Coordinate Axes</vt:lpstr>
      <vt:lpstr>Mapping It to 3D</vt:lpstr>
      <vt:lpstr>Composition of Transformations!</vt:lpstr>
      <vt:lpstr>Rotation</vt:lpstr>
      <vt:lpstr>Rotating axis by axis (1/2)</vt:lpstr>
      <vt:lpstr>Rotating axis by axis (2/2)</vt:lpstr>
      <vt:lpstr>Inverses and Composition in 3D!</vt:lpstr>
      <vt:lpstr>Example in 3D!</vt:lpstr>
      <vt:lpstr>PowerPoint Presentation</vt:lpstr>
      <vt:lpstr>How to Invert a Matrix</vt:lpstr>
      <vt:lpstr>How to Invert a Matrix</vt:lpstr>
      <vt:lpstr>How to Invert a Matrix, Example</vt:lpstr>
      <vt:lpstr>How to Invert a Matrix, Example</vt:lpstr>
      <vt:lpstr>PowerPoint Presentation</vt:lpstr>
      <vt:lpstr>Addendum – Matrix Notation</vt:lpstr>
      <vt:lpstr>Addendum – Matrix Notation</vt:lpstr>
      <vt:lpstr>Addendum – Matrix Notation</vt:lpstr>
      <vt:lpstr>PowerPoint Presentation</vt:lpstr>
      <vt:lpstr>Addendum: Shearing / Skewing</vt:lpstr>
      <vt:lpstr>PowerPoint Presentation</vt:lpstr>
      <vt:lpstr>CSE 470/598 Transformations and OpenGL</vt:lpstr>
      <vt:lpstr>PowerPoint Presentation</vt:lpstr>
      <vt:lpstr>Reflection</vt:lpstr>
      <vt:lpstr>PowerPoint Presentation</vt:lpstr>
      <vt:lpstr>Instancing</vt:lpstr>
      <vt:lpstr>OpenGL Matrices</vt:lpstr>
      <vt:lpstr>PowerPoint Presentation</vt:lpstr>
      <vt:lpstr>CTM operations</vt:lpstr>
      <vt:lpstr>PowerPoint Presentation</vt:lpstr>
      <vt:lpstr>Reversing the Order</vt:lpstr>
      <vt:lpstr>CTM in OpenGL </vt:lpstr>
      <vt:lpstr>PowerPoint Presentation</vt:lpstr>
      <vt:lpstr>Example</vt:lpstr>
      <vt:lpstr>Arbitrary Matrices</vt:lpstr>
      <vt:lpstr>Row vs. Column-major Order</vt:lpstr>
      <vt:lpstr>Matrix Stacks</vt:lpstr>
      <vt:lpstr>Coordinate Systems</vt:lpstr>
      <vt:lpstr>Two- and three-dimensional viewing</vt:lpstr>
      <vt:lpstr>PowerPoint Presentation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cadlabadmin</dc:creator>
  <cp:lastModifiedBy>Ross Maciejewski</cp:lastModifiedBy>
  <cp:revision>119</cp:revision>
  <dcterms:created xsi:type="dcterms:W3CDTF">2011-08-04T19:58:28Z</dcterms:created>
  <dcterms:modified xsi:type="dcterms:W3CDTF">2012-09-09T18:23:07Z</dcterms:modified>
</cp:coreProperties>
</file>